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Action1.xml" ContentType="application/vnd.ms-office.inkAct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Action2.xml" ContentType="application/vnd.ms-office.inkAction+xml"/>
  <Override PartName="/ppt/ink/ink1.xml" ContentType="application/inkml+xml"/>
  <Override PartName="/ppt/notesSlides/notesSlide7.xml" ContentType="application/vnd.openxmlformats-officedocument.presentationml.notesSlide+xml"/>
  <Override PartName="/ppt/ink/inkAction3.xml" ContentType="application/vnd.ms-office.inkAction+xml"/>
  <Override PartName="/ppt/notesSlides/notesSlide8.xml" ContentType="application/vnd.openxmlformats-officedocument.presentationml.notesSlide+xml"/>
  <Override PartName="/ppt/ink/inkAction4.xml" ContentType="application/vnd.ms-office.inkAction+xml"/>
  <Override PartName="/ppt/notesSlides/notesSlide9.xml" ContentType="application/vnd.openxmlformats-officedocument.presentationml.notesSlide+xml"/>
  <Override PartName="/ppt/ink/inkAction5.xml" ContentType="application/vnd.ms-office.inkAct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4"/>
  </p:sldMasterIdLst>
  <p:notesMasterIdLst>
    <p:notesMasterId r:id="rId33"/>
  </p:notesMasterIdLst>
  <p:sldIdLst>
    <p:sldId id="256" r:id="rId5"/>
    <p:sldId id="257" r:id="rId6"/>
    <p:sldId id="258" r:id="rId7"/>
    <p:sldId id="259" r:id="rId8"/>
    <p:sldId id="260" r:id="rId9"/>
    <p:sldId id="289" r:id="rId10"/>
    <p:sldId id="261" r:id="rId11"/>
    <p:sldId id="288" r:id="rId12"/>
    <p:sldId id="271" r:id="rId13"/>
    <p:sldId id="266" r:id="rId14"/>
    <p:sldId id="280" r:id="rId15"/>
    <p:sldId id="262" r:id="rId16"/>
    <p:sldId id="263" r:id="rId17"/>
    <p:sldId id="281" r:id="rId18"/>
    <p:sldId id="265" r:id="rId19"/>
    <p:sldId id="283" r:id="rId20"/>
    <p:sldId id="264" r:id="rId21"/>
    <p:sldId id="282" r:id="rId22"/>
    <p:sldId id="267" r:id="rId23"/>
    <p:sldId id="268" r:id="rId24"/>
    <p:sldId id="284" r:id="rId25"/>
    <p:sldId id="269" r:id="rId26"/>
    <p:sldId id="270" r:id="rId27"/>
    <p:sldId id="286" r:id="rId28"/>
    <p:sldId id="274" r:id="rId29"/>
    <p:sldId id="277" r:id="rId30"/>
    <p:sldId id="278" r:id="rId31"/>
    <p:sldId id="279" r:id="rId32"/>
  </p:sldIdLst>
  <p:sldSz cx="18288000" cy="10287000"/>
  <p:notesSz cx="6858000" cy="9144000"/>
  <p:embeddedFontLst>
    <p:embeddedFont>
      <p:font typeface="Cormorant Garamond Bold" panose="020B0604020202020204" charset="0"/>
      <p:regular r:id="rId34"/>
    </p:embeddedFont>
    <p:embeddedFont>
      <p:font typeface="Cormorant Garamond Bold Italics" panose="020B0604020202020204" charset="0"/>
      <p:regular r:id="rId35"/>
    </p:embeddedFont>
    <p:embeddedFont>
      <p:font typeface="Quicksand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ustafa" id="{F8015657-FE8B-4043-9462-AB6324F56B67}">
          <p14:sldIdLst>
            <p14:sldId id="256"/>
          </p14:sldIdLst>
        </p14:section>
        <p14:section name="Marysoul" id="{1C331676-1CD8-4336-B48A-359219423EF8}">
          <p14:sldIdLst>
            <p14:sldId id="257"/>
            <p14:sldId id="258"/>
            <p14:sldId id="259"/>
            <p14:sldId id="260"/>
            <p14:sldId id="289"/>
            <p14:sldId id="261"/>
            <p14:sldId id="288"/>
          </p14:sldIdLst>
        </p14:section>
        <p14:section name="Mustafa" id="{7D58F5B2-052F-4D3A-BA14-33EBF6603467}">
          <p14:sldIdLst>
            <p14:sldId id="271"/>
            <p14:sldId id="266"/>
            <p14:sldId id="280"/>
            <p14:sldId id="262"/>
            <p14:sldId id="263"/>
          </p14:sldIdLst>
        </p14:section>
        <p14:section name="Marysoul" id="{AE6C61B1-D85C-4BFC-BE8B-B912E525D9F1}">
          <p14:sldIdLst>
            <p14:sldId id="281"/>
            <p14:sldId id="265"/>
          </p14:sldIdLst>
        </p14:section>
        <p14:section name="Mustafa" id="{B84BA13B-34FD-480C-BC3C-D4FB6172ADE2}">
          <p14:sldIdLst>
            <p14:sldId id="283"/>
            <p14:sldId id="264"/>
          </p14:sldIdLst>
        </p14:section>
        <p14:section name="Marysoul" id="{6CB719D0-2B9E-4009-9EAD-1FD6AED5AF67}">
          <p14:sldIdLst>
            <p14:sldId id="282"/>
            <p14:sldId id="267"/>
            <p14:sldId id="268"/>
          </p14:sldIdLst>
        </p14:section>
        <p14:section name="Mustafa" id="{E98F0920-5D72-4773-97C7-AFE61C833436}">
          <p14:sldIdLst>
            <p14:sldId id="284"/>
            <p14:sldId id="269"/>
            <p14:sldId id="270"/>
            <p14:sldId id="286"/>
          </p14:sldIdLst>
        </p14:section>
        <p14:section name="Mustafa" id="{8EA9F5DD-68A3-4A1B-B19A-ABD364DDF526}">
          <p14:sldIdLst>
            <p14:sldId id="274"/>
          </p14:sldIdLst>
        </p14:section>
        <p14:section name="Marysoul" id="{39E77CBD-9C6A-46DA-8AD8-591B27EF71F0}">
          <p14:sldIdLst>
            <p14:sldId id="277"/>
            <p14:sldId id="278"/>
            <p14:sldId id="2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6D88A9-267A-2A04-1BDF-D7FD4B4B4F06}" name="מוסטפא שמא" initials="MS" userId="S::Mustafa.Shama@e.braude.ac.il::3d2c9517-cf81-44f4-a740-27ca87c2704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6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88242" autoAdjust="0"/>
  </p:normalViewPr>
  <p:slideViewPr>
    <p:cSldViewPr snapToGrid="0">
      <p:cViewPr varScale="1">
        <p:scale>
          <a:sx n="84" d="100"/>
          <a:sy n="84" d="100"/>
        </p:scale>
        <p:origin x="114" y="1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ata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A26ABA-7338-4402-A583-B031219622AA}" type="doc">
      <dgm:prSet loTypeId="urn:microsoft.com/office/officeart/2005/8/layout/hList7" loCatId="process" qsTypeId="urn:microsoft.com/office/officeart/2005/8/quickstyle/simple1" qsCatId="simple" csTypeId="urn:microsoft.com/office/officeart/2005/8/colors/accent1_3" csCatId="accent1" phldr="1"/>
      <dgm:spPr/>
    </dgm:pt>
    <dgm:pt modelId="{FA683F5F-7BCF-477D-9DB8-FACDE28A0C17}">
      <dgm:prSet phldrT="[Text]"/>
      <dgm:spPr/>
      <dgm:t>
        <a:bodyPr/>
        <a:lstStyle/>
        <a:p>
          <a:pPr>
            <a:buFont typeface="Arial"/>
            <a:buChar char="•"/>
          </a:pPr>
          <a:r>
            <a:rPr lang="en-US" b="1">
              <a:solidFill>
                <a:schemeClr val="bg1"/>
              </a:solidFill>
              <a:latin typeface="Garamond "/>
              <a:ea typeface="Cormorant Garamond Italics"/>
              <a:cs typeface="Cormorant Garamond Italics"/>
              <a:sym typeface="Cormorant Garamond Italics"/>
            </a:rPr>
            <a:t>Visitor Detection: </a:t>
          </a:r>
          <a:r>
            <a:rPr lang="en-US">
              <a:solidFill>
                <a:schemeClr val="bg1"/>
              </a:solidFill>
              <a:latin typeface="Garamond "/>
              <a:ea typeface="Cormorant Garamond Italics"/>
              <a:cs typeface="Cormorant Garamond Italics"/>
              <a:sym typeface="Cormorant Garamond Italics"/>
            </a:rPr>
            <a:t>Distance sensor detects visitor presence.</a:t>
          </a:r>
          <a:endParaRPr lang="en-US">
            <a:solidFill>
              <a:schemeClr val="bg1"/>
            </a:solidFill>
          </a:endParaRPr>
        </a:p>
      </dgm:t>
    </dgm:pt>
    <dgm:pt modelId="{152EAF70-6682-4467-A4DC-46BE8BA4E60B}" type="parTrans" cxnId="{63AD3B0F-5228-4FCE-8405-CCBEE357C645}">
      <dgm:prSet/>
      <dgm:spPr/>
      <dgm:t>
        <a:bodyPr/>
        <a:lstStyle/>
        <a:p>
          <a:endParaRPr lang="en-US"/>
        </a:p>
      </dgm:t>
    </dgm:pt>
    <dgm:pt modelId="{BCCA675F-3F01-40CF-B383-F5257727C7F7}" type="sibTrans" cxnId="{63AD3B0F-5228-4FCE-8405-CCBEE357C645}">
      <dgm:prSet/>
      <dgm:spPr/>
      <dgm:t>
        <a:bodyPr/>
        <a:lstStyle/>
        <a:p>
          <a:endParaRPr lang="en-US"/>
        </a:p>
      </dgm:t>
    </dgm:pt>
    <dgm:pt modelId="{B3A5E750-8DDC-4AFD-A8BF-E3765FA56C1D}">
      <dgm:prSet phldrT="[Text]"/>
      <dgm:spPr/>
      <dgm:t>
        <a:bodyPr/>
        <a:lstStyle/>
        <a:p>
          <a:pPr algn="ctr">
            <a:buFont typeface="Arial"/>
            <a:buChar char="•"/>
          </a:pPr>
          <a:r>
            <a:rPr lang="en-US" b="1">
              <a:solidFill>
                <a:schemeClr val="bg1"/>
              </a:solidFill>
              <a:latin typeface="Garamond "/>
              <a:ea typeface="Cormorant Garamond Italics"/>
              <a:cs typeface="Cormorant Garamond Italics"/>
              <a:sym typeface="Cormorant Garamond Italics"/>
            </a:rPr>
            <a:t>Image Processing: </a:t>
          </a:r>
          <a:r>
            <a:rPr lang="en-US">
              <a:solidFill>
                <a:schemeClr val="bg1"/>
              </a:solidFill>
              <a:latin typeface="Garamond "/>
              <a:ea typeface="Cormorant Garamond Italics"/>
              <a:cs typeface="Cormorant Garamond Italics"/>
              <a:sym typeface="Cormorant Garamond Italics"/>
            </a:rPr>
            <a:t>Camera captures frames; sent to server for wheelchair detection.</a:t>
          </a:r>
          <a:endParaRPr lang="en-US">
            <a:solidFill>
              <a:schemeClr val="bg1"/>
            </a:solidFill>
          </a:endParaRPr>
        </a:p>
      </dgm:t>
    </dgm:pt>
    <dgm:pt modelId="{0B462E83-EDBA-4AE5-ABA4-64B8FC9E12BD}" type="parTrans" cxnId="{A62CC29E-CD0D-49CB-9657-B1B6FEAA26C5}">
      <dgm:prSet/>
      <dgm:spPr/>
      <dgm:t>
        <a:bodyPr/>
        <a:lstStyle/>
        <a:p>
          <a:endParaRPr lang="en-US"/>
        </a:p>
      </dgm:t>
    </dgm:pt>
    <dgm:pt modelId="{71EAD720-44F8-42B1-963F-74F769D6A223}" type="sibTrans" cxnId="{A62CC29E-CD0D-49CB-9657-B1B6FEAA26C5}">
      <dgm:prSet/>
      <dgm:spPr/>
      <dgm:t>
        <a:bodyPr/>
        <a:lstStyle/>
        <a:p>
          <a:endParaRPr lang="en-US"/>
        </a:p>
      </dgm:t>
    </dgm:pt>
    <dgm:pt modelId="{9E77B781-E2B4-4E35-B775-5C5F92C6FF5E}">
      <dgm:prSet phldrT="[Text]"/>
      <dgm:spPr/>
      <dgm:t>
        <a:bodyPr/>
        <a:lstStyle/>
        <a:p>
          <a:pPr>
            <a:buFont typeface="Arial"/>
            <a:buChar char="•"/>
          </a:pPr>
          <a:r>
            <a:rPr lang="en-US" b="1">
              <a:solidFill>
                <a:schemeClr val="bg1"/>
              </a:solidFill>
              <a:latin typeface="Garamond "/>
              <a:ea typeface="Cormorant Garamond Italics"/>
              <a:cs typeface="Cormorant Garamond Italics"/>
              <a:sym typeface="Cormorant Garamond Italics"/>
            </a:rPr>
            <a:t>Height Adjustment: </a:t>
          </a:r>
          <a:r>
            <a:rPr lang="en-US">
              <a:solidFill>
                <a:schemeClr val="bg1"/>
              </a:solidFill>
              <a:latin typeface="Garamond "/>
              <a:ea typeface="Cormorant Garamond Italics"/>
              <a:cs typeface="Cormorant Garamond Italics"/>
              <a:sym typeface="Cormorant Garamond Italics"/>
            </a:rPr>
            <a:t>Server calculates adjustment; command sent to motor.</a:t>
          </a:r>
          <a:endParaRPr lang="en-US">
            <a:solidFill>
              <a:schemeClr val="bg1"/>
            </a:solidFill>
          </a:endParaRPr>
        </a:p>
      </dgm:t>
    </dgm:pt>
    <dgm:pt modelId="{01D8EAA7-7E59-4C7D-B71E-34F280D2EA28}" type="parTrans" cxnId="{083DBF01-A6A0-4462-822E-5B39EBE7CC8C}">
      <dgm:prSet/>
      <dgm:spPr/>
      <dgm:t>
        <a:bodyPr/>
        <a:lstStyle/>
        <a:p>
          <a:endParaRPr lang="en-US"/>
        </a:p>
      </dgm:t>
    </dgm:pt>
    <dgm:pt modelId="{7DEBCB45-37B6-468D-8D69-E366EFC5035E}" type="sibTrans" cxnId="{083DBF01-A6A0-4462-822E-5B39EBE7CC8C}">
      <dgm:prSet/>
      <dgm:spPr/>
      <dgm:t>
        <a:bodyPr/>
        <a:lstStyle/>
        <a:p>
          <a:endParaRPr lang="en-US"/>
        </a:p>
      </dgm:t>
    </dgm:pt>
    <dgm:pt modelId="{2AE337C2-3D4E-444C-A0E0-5272C8118777}">
      <dgm:prSet/>
      <dgm:spPr/>
      <dgm:t>
        <a:bodyPr/>
        <a:lstStyle/>
        <a:p>
          <a:pPr>
            <a:buFont typeface="Arial"/>
            <a:buChar char="•"/>
          </a:pPr>
          <a:r>
            <a:rPr lang="en-US" b="1">
              <a:solidFill>
                <a:schemeClr val="bg1"/>
              </a:solidFill>
              <a:latin typeface="Garamond "/>
              <a:ea typeface="Cormorant Garamond Italics"/>
              <a:cs typeface="Cormorant Garamond Italics"/>
              <a:sym typeface="Cormorant Garamond Italics"/>
            </a:rPr>
            <a:t>Reset: </a:t>
          </a:r>
        </a:p>
        <a:p>
          <a:pPr>
            <a:buFont typeface="Arial"/>
            <a:buChar char="•"/>
          </a:pPr>
          <a:r>
            <a:rPr lang="en-US">
              <a:solidFill>
                <a:schemeClr val="bg1"/>
              </a:solidFill>
              <a:latin typeface="Garamond "/>
              <a:ea typeface="Cormorant Garamond Italics"/>
              <a:cs typeface="Cormorant Garamond Italics"/>
              <a:sym typeface="Cormorant Garamond Italics"/>
            </a:rPr>
            <a:t>Painting returns to default height after visitor leaves.</a:t>
          </a:r>
        </a:p>
      </dgm:t>
    </dgm:pt>
    <dgm:pt modelId="{F0F91841-421F-4D59-B355-5106C4DA2DA3}" type="parTrans" cxnId="{1D849857-EED7-48AB-A07D-33DB5EDCC76A}">
      <dgm:prSet/>
      <dgm:spPr/>
      <dgm:t>
        <a:bodyPr/>
        <a:lstStyle/>
        <a:p>
          <a:endParaRPr lang="en-US"/>
        </a:p>
      </dgm:t>
    </dgm:pt>
    <dgm:pt modelId="{A4F7030C-1B19-4FF6-85C7-35F6E77E87FF}" type="sibTrans" cxnId="{1D849857-EED7-48AB-A07D-33DB5EDCC76A}">
      <dgm:prSet/>
      <dgm:spPr/>
      <dgm:t>
        <a:bodyPr/>
        <a:lstStyle/>
        <a:p>
          <a:endParaRPr lang="en-US"/>
        </a:p>
      </dgm:t>
    </dgm:pt>
    <dgm:pt modelId="{A5E82257-DC8C-4A18-BD8B-A702953720C4}" type="pres">
      <dgm:prSet presAssocID="{49A26ABA-7338-4402-A583-B031219622AA}" presName="Name0" presStyleCnt="0">
        <dgm:presLayoutVars>
          <dgm:dir/>
          <dgm:resizeHandles val="exact"/>
        </dgm:presLayoutVars>
      </dgm:prSet>
      <dgm:spPr/>
    </dgm:pt>
    <dgm:pt modelId="{76C8C108-DCBF-4862-8602-CC43068657F1}" type="pres">
      <dgm:prSet presAssocID="{49A26ABA-7338-4402-A583-B031219622AA}" presName="fgShape" presStyleLbl="fgShp" presStyleIdx="0" presStyleCnt="1"/>
      <dgm:spPr>
        <a:prstGeom prst="rightArrow">
          <a:avLst/>
        </a:prstGeom>
      </dgm:spPr>
    </dgm:pt>
    <dgm:pt modelId="{B2B4340C-0939-4FC3-AF14-F6FB832864F9}" type="pres">
      <dgm:prSet presAssocID="{49A26ABA-7338-4402-A583-B031219622AA}" presName="linComp" presStyleCnt="0"/>
      <dgm:spPr/>
    </dgm:pt>
    <dgm:pt modelId="{DBFC323D-7D59-4F6B-89FC-20931362BC05}" type="pres">
      <dgm:prSet presAssocID="{FA683F5F-7BCF-477D-9DB8-FACDE28A0C17}" presName="compNode" presStyleCnt="0"/>
      <dgm:spPr/>
    </dgm:pt>
    <dgm:pt modelId="{A76202D9-6198-46AD-938C-788E69440A9E}" type="pres">
      <dgm:prSet presAssocID="{FA683F5F-7BCF-477D-9DB8-FACDE28A0C17}" presName="bkgdShape" presStyleLbl="node1" presStyleIdx="0" presStyleCnt="4" custLinFactNeighborX="-5833" custLinFactNeighborY="-1392"/>
      <dgm:spPr/>
    </dgm:pt>
    <dgm:pt modelId="{967DBB40-C145-4CB3-8A68-E2A47E019443}" type="pres">
      <dgm:prSet presAssocID="{FA683F5F-7BCF-477D-9DB8-FACDE28A0C17}" presName="nodeTx" presStyleLbl="node1" presStyleIdx="0" presStyleCnt="4">
        <dgm:presLayoutVars>
          <dgm:bulletEnabled val="1"/>
        </dgm:presLayoutVars>
      </dgm:prSet>
      <dgm:spPr/>
    </dgm:pt>
    <dgm:pt modelId="{B3386EE0-F9F9-4455-86BE-EA4D2CB286D8}" type="pres">
      <dgm:prSet presAssocID="{FA683F5F-7BCF-477D-9DB8-FACDE28A0C17}" presName="invisiNode" presStyleLbl="node1" presStyleIdx="0" presStyleCnt="4"/>
      <dgm:spPr/>
    </dgm:pt>
    <dgm:pt modelId="{766567DB-A10B-44FF-9648-77A730776591}" type="pres">
      <dgm:prSet presAssocID="{FA683F5F-7BCF-477D-9DB8-FACDE28A0C17}"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0DB23E8-8E6A-4692-A837-4D944AF9CBE0}" type="pres">
      <dgm:prSet presAssocID="{BCCA675F-3F01-40CF-B383-F5257727C7F7}" presName="sibTrans" presStyleLbl="sibTrans2D1" presStyleIdx="0" presStyleCnt="0"/>
      <dgm:spPr/>
    </dgm:pt>
    <dgm:pt modelId="{F2CA37B6-C02A-4A20-A4DB-7DCB6DDE8C4F}" type="pres">
      <dgm:prSet presAssocID="{B3A5E750-8DDC-4AFD-A8BF-E3765FA56C1D}" presName="compNode" presStyleCnt="0"/>
      <dgm:spPr/>
    </dgm:pt>
    <dgm:pt modelId="{6A52F249-4BFB-4B4A-B2DB-C1948FFE1B10}" type="pres">
      <dgm:prSet presAssocID="{B3A5E750-8DDC-4AFD-A8BF-E3765FA56C1D}" presName="bkgdShape" presStyleLbl="node1" presStyleIdx="1" presStyleCnt="4"/>
      <dgm:spPr/>
    </dgm:pt>
    <dgm:pt modelId="{EEE3CB99-71F4-49DD-BB7C-7DA4CCA8BAE2}" type="pres">
      <dgm:prSet presAssocID="{B3A5E750-8DDC-4AFD-A8BF-E3765FA56C1D}" presName="nodeTx" presStyleLbl="node1" presStyleIdx="1" presStyleCnt="4">
        <dgm:presLayoutVars>
          <dgm:bulletEnabled val="1"/>
        </dgm:presLayoutVars>
      </dgm:prSet>
      <dgm:spPr/>
    </dgm:pt>
    <dgm:pt modelId="{ED736B71-F3B2-455C-9712-2197591D9DAE}" type="pres">
      <dgm:prSet presAssocID="{B3A5E750-8DDC-4AFD-A8BF-E3765FA56C1D}" presName="invisiNode" presStyleLbl="node1" presStyleIdx="1" presStyleCnt="4"/>
      <dgm:spPr/>
    </dgm:pt>
    <dgm:pt modelId="{24E7279A-AADB-4B7F-A970-4C73B75AF795}" type="pres">
      <dgm:prSet presAssocID="{B3A5E750-8DDC-4AFD-A8BF-E3765FA56C1D}"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0F48BC8-8351-46ED-B576-6982060BB9B5}" type="pres">
      <dgm:prSet presAssocID="{71EAD720-44F8-42B1-963F-74F769D6A223}" presName="sibTrans" presStyleLbl="sibTrans2D1" presStyleIdx="0" presStyleCnt="0"/>
      <dgm:spPr/>
    </dgm:pt>
    <dgm:pt modelId="{BE92ED82-3F80-49F5-BEAD-12852A31FECF}" type="pres">
      <dgm:prSet presAssocID="{9E77B781-E2B4-4E35-B775-5C5F92C6FF5E}" presName="compNode" presStyleCnt="0"/>
      <dgm:spPr/>
    </dgm:pt>
    <dgm:pt modelId="{EF07F303-395E-4A8E-B414-7F539A280DA4}" type="pres">
      <dgm:prSet presAssocID="{9E77B781-E2B4-4E35-B775-5C5F92C6FF5E}" presName="bkgdShape" presStyleLbl="node1" presStyleIdx="2" presStyleCnt="4"/>
      <dgm:spPr/>
    </dgm:pt>
    <dgm:pt modelId="{64EBDFE9-2F04-43A1-AB0B-98E01EA8F275}" type="pres">
      <dgm:prSet presAssocID="{9E77B781-E2B4-4E35-B775-5C5F92C6FF5E}" presName="nodeTx" presStyleLbl="node1" presStyleIdx="2" presStyleCnt="4">
        <dgm:presLayoutVars>
          <dgm:bulletEnabled val="1"/>
        </dgm:presLayoutVars>
      </dgm:prSet>
      <dgm:spPr/>
    </dgm:pt>
    <dgm:pt modelId="{08002980-BEE3-4C65-BEA4-254CE4568108}" type="pres">
      <dgm:prSet presAssocID="{9E77B781-E2B4-4E35-B775-5C5F92C6FF5E}" presName="invisiNode" presStyleLbl="node1" presStyleIdx="2" presStyleCnt="4"/>
      <dgm:spPr/>
    </dgm:pt>
    <dgm:pt modelId="{152BB267-15F8-4831-A5C3-43DBD22C088C}" type="pres">
      <dgm:prSet presAssocID="{9E77B781-E2B4-4E35-B775-5C5F92C6FF5E}"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28CECDA1-506A-4F4A-A07B-CA91FFB0BB12}" type="pres">
      <dgm:prSet presAssocID="{7DEBCB45-37B6-468D-8D69-E366EFC5035E}" presName="sibTrans" presStyleLbl="sibTrans2D1" presStyleIdx="0" presStyleCnt="0"/>
      <dgm:spPr/>
    </dgm:pt>
    <dgm:pt modelId="{81295132-465C-4280-919A-6BA3A67029A6}" type="pres">
      <dgm:prSet presAssocID="{2AE337C2-3D4E-444C-A0E0-5272C8118777}" presName="compNode" presStyleCnt="0"/>
      <dgm:spPr/>
    </dgm:pt>
    <dgm:pt modelId="{F022312D-A6B5-4549-BD44-4C085D35704F}" type="pres">
      <dgm:prSet presAssocID="{2AE337C2-3D4E-444C-A0E0-5272C8118777}" presName="bkgdShape" presStyleLbl="node1" presStyleIdx="3" presStyleCnt="4"/>
      <dgm:spPr/>
    </dgm:pt>
    <dgm:pt modelId="{0596F82C-D0C0-4F86-AE8F-FB28B490811F}" type="pres">
      <dgm:prSet presAssocID="{2AE337C2-3D4E-444C-A0E0-5272C8118777}" presName="nodeTx" presStyleLbl="node1" presStyleIdx="3" presStyleCnt="4">
        <dgm:presLayoutVars>
          <dgm:bulletEnabled val="1"/>
        </dgm:presLayoutVars>
      </dgm:prSet>
      <dgm:spPr/>
    </dgm:pt>
    <dgm:pt modelId="{9E1ED7A7-8D76-4CB2-9CE3-DD68DC0CBCBD}" type="pres">
      <dgm:prSet presAssocID="{2AE337C2-3D4E-444C-A0E0-5272C8118777}" presName="invisiNode" presStyleLbl="node1" presStyleIdx="3" presStyleCnt="4"/>
      <dgm:spPr/>
    </dgm:pt>
    <dgm:pt modelId="{505EB7E1-7F3B-4456-8AED-3C4E1572749A}" type="pres">
      <dgm:prSet presAssocID="{2AE337C2-3D4E-444C-A0E0-5272C8118777}"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Lst>
  <dgm:cxnLst>
    <dgm:cxn modelId="{083DBF01-A6A0-4462-822E-5B39EBE7CC8C}" srcId="{49A26ABA-7338-4402-A583-B031219622AA}" destId="{9E77B781-E2B4-4E35-B775-5C5F92C6FF5E}" srcOrd="2" destOrd="0" parTransId="{01D8EAA7-7E59-4C7D-B71E-34F280D2EA28}" sibTransId="{7DEBCB45-37B6-468D-8D69-E366EFC5035E}"/>
    <dgm:cxn modelId="{62CEC602-6A3D-4CD2-9AC8-DF9D72D97B83}" type="presOf" srcId="{B3A5E750-8DDC-4AFD-A8BF-E3765FA56C1D}" destId="{6A52F249-4BFB-4B4A-B2DB-C1948FFE1B10}" srcOrd="0" destOrd="0" presId="urn:microsoft.com/office/officeart/2005/8/layout/hList7"/>
    <dgm:cxn modelId="{B63AD105-9C77-4B82-A338-0923DCF9D56E}" type="presOf" srcId="{9E77B781-E2B4-4E35-B775-5C5F92C6FF5E}" destId="{64EBDFE9-2F04-43A1-AB0B-98E01EA8F275}" srcOrd="1" destOrd="0" presId="urn:microsoft.com/office/officeart/2005/8/layout/hList7"/>
    <dgm:cxn modelId="{B061C30E-469F-420A-9532-F388DEF0EF1C}" type="presOf" srcId="{2AE337C2-3D4E-444C-A0E0-5272C8118777}" destId="{F022312D-A6B5-4549-BD44-4C085D35704F}" srcOrd="0" destOrd="0" presId="urn:microsoft.com/office/officeart/2005/8/layout/hList7"/>
    <dgm:cxn modelId="{63AD3B0F-5228-4FCE-8405-CCBEE357C645}" srcId="{49A26ABA-7338-4402-A583-B031219622AA}" destId="{FA683F5F-7BCF-477D-9DB8-FACDE28A0C17}" srcOrd="0" destOrd="0" parTransId="{152EAF70-6682-4467-A4DC-46BE8BA4E60B}" sibTransId="{BCCA675F-3F01-40CF-B383-F5257727C7F7}"/>
    <dgm:cxn modelId="{8D8F9915-4DEF-485C-A427-F0FC18CDB65A}" type="presOf" srcId="{FA683F5F-7BCF-477D-9DB8-FACDE28A0C17}" destId="{967DBB40-C145-4CB3-8A68-E2A47E019443}" srcOrd="1" destOrd="0" presId="urn:microsoft.com/office/officeart/2005/8/layout/hList7"/>
    <dgm:cxn modelId="{F8C7315D-3411-4EF1-ADCC-3608CC82FD20}" type="presOf" srcId="{BCCA675F-3F01-40CF-B383-F5257727C7F7}" destId="{30DB23E8-8E6A-4692-A837-4D944AF9CBE0}" srcOrd="0" destOrd="0" presId="urn:microsoft.com/office/officeart/2005/8/layout/hList7"/>
    <dgm:cxn modelId="{769A3747-2082-46CD-B110-8D0F84109BDE}" type="presOf" srcId="{FA683F5F-7BCF-477D-9DB8-FACDE28A0C17}" destId="{A76202D9-6198-46AD-938C-788E69440A9E}" srcOrd="0" destOrd="0" presId="urn:microsoft.com/office/officeart/2005/8/layout/hList7"/>
    <dgm:cxn modelId="{11EA4C6C-8C76-47CF-9843-63A01B0EDED3}" type="presOf" srcId="{71EAD720-44F8-42B1-963F-74F769D6A223}" destId="{50F48BC8-8351-46ED-B576-6982060BB9B5}" srcOrd="0" destOrd="0" presId="urn:microsoft.com/office/officeart/2005/8/layout/hList7"/>
    <dgm:cxn modelId="{1D849857-EED7-48AB-A07D-33DB5EDCC76A}" srcId="{49A26ABA-7338-4402-A583-B031219622AA}" destId="{2AE337C2-3D4E-444C-A0E0-5272C8118777}" srcOrd="3" destOrd="0" parTransId="{F0F91841-421F-4D59-B355-5106C4DA2DA3}" sibTransId="{A4F7030C-1B19-4FF6-85C7-35F6E77E87FF}"/>
    <dgm:cxn modelId="{366A4683-82E8-4306-B80D-C0F737FBFCD2}" type="presOf" srcId="{7DEBCB45-37B6-468D-8D69-E366EFC5035E}" destId="{28CECDA1-506A-4F4A-A07B-CA91FFB0BB12}" srcOrd="0" destOrd="0" presId="urn:microsoft.com/office/officeart/2005/8/layout/hList7"/>
    <dgm:cxn modelId="{8F88A68D-8D2E-4CF1-9143-9D8C04DBF075}" type="presOf" srcId="{9E77B781-E2B4-4E35-B775-5C5F92C6FF5E}" destId="{EF07F303-395E-4A8E-B414-7F539A280DA4}" srcOrd="0" destOrd="0" presId="urn:microsoft.com/office/officeart/2005/8/layout/hList7"/>
    <dgm:cxn modelId="{BFDF269C-2A7D-4EA9-9BD7-E2E3D9881117}" type="presOf" srcId="{49A26ABA-7338-4402-A583-B031219622AA}" destId="{A5E82257-DC8C-4A18-BD8B-A702953720C4}" srcOrd="0" destOrd="0" presId="urn:microsoft.com/office/officeart/2005/8/layout/hList7"/>
    <dgm:cxn modelId="{A62CC29E-CD0D-49CB-9657-B1B6FEAA26C5}" srcId="{49A26ABA-7338-4402-A583-B031219622AA}" destId="{B3A5E750-8DDC-4AFD-A8BF-E3765FA56C1D}" srcOrd="1" destOrd="0" parTransId="{0B462E83-EDBA-4AE5-ABA4-64B8FC9E12BD}" sibTransId="{71EAD720-44F8-42B1-963F-74F769D6A223}"/>
    <dgm:cxn modelId="{BE119EDE-0FDB-4B70-A0F8-4FCB96CC3A6E}" type="presOf" srcId="{B3A5E750-8DDC-4AFD-A8BF-E3765FA56C1D}" destId="{EEE3CB99-71F4-49DD-BB7C-7DA4CCA8BAE2}" srcOrd="1" destOrd="0" presId="urn:microsoft.com/office/officeart/2005/8/layout/hList7"/>
    <dgm:cxn modelId="{682894F6-2040-4D28-AEA3-34064CFDC7DB}" type="presOf" srcId="{2AE337C2-3D4E-444C-A0E0-5272C8118777}" destId="{0596F82C-D0C0-4F86-AE8F-FB28B490811F}" srcOrd="1" destOrd="0" presId="urn:microsoft.com/office/officeart/2005/8/layout/hList7"/>
    <dgm:cxn modelId="{14EAFE18-2DFD-499C-8EDF-6306C45D1E4F}" type="presParOf" srcId="{A5E82257-DC8C-4A18-BD8B-A702953720C4}" destId="{76C8C108-DCBF-4862-8602-CC43068657F1}" srcOrd="0" destOrd="0" presId="urn:microsoft.com/office/officeart/2005/8/layout/hList7"/>
    <dgm:cxn modelId="{5A310DF3-C32E-4E70-A25D-1A77327C2B58}" type="presParOf" srcId="{A5E82257-DC8C-4A18-BD8B-A702953720C4}" destId="{B2B4340C-0939-4FC3-AF14-F6FB832864F9}" srcOrd="1" destOrd="0" presId="urn:microsoft.com/office/officeart/2005/8/layout/hList7"/>
    <dgm:cxn modelId="{84843B0B-74B2-4CEA-90F3-44AB6663A78E}" type="presParOf" srcId="{B2B4340C-0939-4FC3-AF14-F6FB832864F9}" destId="{DBFC323D-7D59-4F6B-89FC-20931362BC05}" srcOrd="0" destOrd="0" presId="urn:microsoft.com/office/officeart/2005/8/layout/hList7"/>
    <dgm:cxn modelId="{702284A1-4C92-4C64-A38D-F4E991ED7CCE}" type="presParOf" srcId="{DBFC323D-7D59-4F6B-89FC-20931362BC05}" destId="{A76202D9-6198-46AD-938C-788E69440A9E}" srcOrd="0" destOrd="0" presId="urn:microsoft.com/office/officeart/2005/8/layout/hList7"/>
    <dgm:cxn modelId="{3A025097-AC67-4B8F-A38B-6BFD36770367}" type="presParOf" srcId="{DBFC323D-7D59-4F6B-89FC-20931362BC05}" destId="{967DBB40-C145-4CB3-8A68-E2A47E019443}" srcOrd="1" destOrd="0" presId="urn:microsoft.com/office/officeart/2005/8/layout/hList7"/>
    <dgm:cxn modelId="{B27B701D-270E-40C1-96FF-CF867DACA088}" type="presParOf" srcId="{DBFC323D-7D59-4F6B-89FC-20931362BC05}" destId="{B3386EE0-F9F9-4455-86BE-EA4D2CB286D8}" srcOrd="2" destOrd="0" presId="urn:microsoft.com/office/officeart/2005/8/layout/hList7"/>
    <dgm:cxn modelId="{EFA589B2-90D9-4D7A-B669-857404F1DB23}" type="presParOf" srcId="{DBFC323D-7D59-4F6B-89FC-20931362BC05}" destId="{766567DB-A10B-44FF-9648-77A730776591}" srcOrd="3" destOrd="0" presId="urn:microsoft.com/office/officeart/2005/8/layout/hList7"/>
    <dgm:cxn modelId="{1EFCFBBE-971C-43C6-AA71-7A38CF79A662}" type="presParOf" srcId="{B2B4340C-0939-4FC3-AF14-F6FB832864F9}" destId="{30DB23E8-8E6A-4692-A837-4D944AF9CBE0}" srcOrd="1" destOrd="0" presId="urn:microsoft.com/office/officeart/2005/8/layout/hList7"/>
    <dgm:cxn modelId="{989D67E2-7EC1-4242-89E2-731BABE31DFC}" type="presParOf" srcId="{B2B4340C-0939-4FC3-AF14-F6FB832864F9}" destId="{F2CA37B6-C02A-4A20-A4DB-7DCB6DDE8C4F}" srcOrd="2" destOrd="0" presId="urn:microsoft.com/office/officeart/2005/8/layout/hList7"/>
    <dgm:cxn modelId="{DE941100-F0AF-4FD6-969C-B5CB48B093F4}" type="presParOf" srcId="{F2CA37B6-C02A-4A20-A4DB-7DCB6DDE8C4F}" destId="{6A52F249-4BFB-4B4A-B2DB-C1948FFE1B10}" srcOrd="0" destOrd="0" presId="urn:microsoft.com/office/officeart/2005/8/layout/hList7"/>
    <dgm:cxn modelId="{0B75E11F-AA2A-43C0-AA32-60038231E768}" type="presParOf" srcId="{F2CA37B6-C02A-4A20-A4DB-7DCB6DDE8C4F}" destId="{EEE3CB99-71F4-49DD-BB7C-7DA4CCA8BAE2}" srcOrd="1" destOrd="0" presId="urn:microsoft.com/office/officeart/2005/8/layout/hList7"/>
    <dgm:cxn modelId="{CFF13ADB-3B9A-450D-831F-78083B5F3A87}" type="presParOf" srcId="{F2CA37B6-C02A-4A20-A4DB-7DCB6DDE8C4F}" destId="{ED736B71-F3B2-455C-9712-2197591D9DAE}" srcOrd="2" destOrd="0" presId="urn:microsoft.com/office/officeart/2005/8/layout/hList7"/>
    <dgm:cxn modelId="{6E3616D2-BB16-4099-8E39-73FF045C9D64}" type="presParOf" srcId="{F2CA37B6-C02A-4A20-A4DB-7DCB6DDE8C4F}" destId="{24E7279A-AADB-4B7F-A970-4C73B75AF795}" srcOrd="3" destOrd="0" presId="urn:microsoft.com/office/officeart/2005/8/layout/hList7"/>
    <dgm:cxn modelId="{761254C6-F18E-4B85-8E7F-01F9160944F2}" type="presParOf" srcId="{B2B4340C-0939-4FC3-AF14-F6FB832864F9}" destId="{50F48BC8-8351-46ED-B576-6982060BB9B5}" srcOrd="3" destOrd="0" presId="urn:microsoft.com/office/officeart/2005/8/layout/hList7"/>
    <dgm:cxn modelId="{8D199083-0EB9-435E-9659-763CD5E3B539}" type="presParOf" srcId="{B2B4340C-0939-4FC3-AF14-F6FB832864F9}" destId="{BE92ED82-3F80-49F5-BEAD-12852A31FECF}" srcOrd="4" destOrd="0" presId="urn:microsoft.com/office/officeart/2005/8/layout/hList7"/>
    <dgm:cxn modelId="{582D3B36-1A94-482D-B238-BC64E5D1C8CF}" type="presParOf" srcId="{BE92ED82-3F80-49F5-BEAD-12852A31FECF}" destId="{EF07F303-395E-4A8E-B414-7F539A280DA4}" srcOrd="0" destOrd="0" presId="urn:microsoft.com/office/officeart/2005/8/layout/hList7"/>
    <dgm:cxn modelId="{27855958-73B2-44C8-A334-607EB06484F7}" type="presParOf" srcId="{BE92ED82-3F80-49F5-BEAD-12852A31FECF}" destId="{64EBDFE9-2F04-43A1-AB0B-98E01EA8F275}" srcOrd="1" destOrd="0" presId="urn:microsoft.com/office/officeart/2005/8/layout/hList7"/>
    <dgm:cxn modelId="{A8307338-037D-4784-B272-CB1B811140EB}" type="presParOf" srcId="{BE92ED82-3F80-49F5-BEAD-12852A31FECF}" destId="{08002980-BEE3-4C65-BEA4-254CE4568108}" srcOrd="2" destOrd="0" presId="urn:microsoft.com/office/officeart/2005/8/layout/hList7"/>
    <dgm:cxn modelId="{990644C4-F149-4BB2-8804-8A936A2B8ACC}" type="presParOf" srcId="{BE92ED82-3F80-49F5-BEAD-12852A31FECF}" destId="{152BB267-15F8-4831-A5C3-43DBD22C088C}" srcOrd="3" destOrd="0" presId="urn:microsoft.com/office/officeart/2005/8/layout/hList7"/>
    <dgm:cxn modelId="{4BE38ED1-D4BF-4671-B075-80F14DFD8C6D}" type="presParOf" srcId="{B2B4340C-0939-4FC3-AF14-F6FB832864F9}" destId="{28CECDA1-506A-4F4A-A07B-CA91FFB0BB12}" srcOrd="5" destOrd="0" presId="urn:microsoft.com/office/officeart/2005/8/layout/hList7"/>
    <dgm:cxn modelId="{269CF98D-506B-451A-A639-36A7C22EA3DE}" type="presParOf" srcId="{B2B4340C-0939-4FC3-AF14-F6FB832864F9}" destId="{81295132-465C-4280-919A-6BA3A67029A6}" srcOrd="6" destOrd="0" presId="urn:microsoft.com/office/officeart/2005/8/layout/hList7"/>
    <dgm:cxn modelId="{B314E2DC-F76D-42BB-B3F0-194B611DB351}" type="presParOf" srcId="{81295132-465C-4280-919A-6BA3A67029A6}" destId="{F022312D-A6B5-4549-BD44-4C085D35704F}" srcOrd="0" destOrd="0" presId="urn:microsoft.com/office/officeart/2005/8/layout/hList7"/>
    <dgm:cxn modelId="{6C1BE52B-982E-4B68-AF41-63AB89595F7E}" type="presParOf" srcId="{81295132-465C-4280-919A-6BA3A67029A6}" destId="{0596F82C-D0C0-4F86-AE8F-FB28B490811F}" srcOrd="1" destOrd="0" presId="urn:microsoft.com/office/officeart/2005/8/layout/hList7"/>
    <dgm:cxn modelId="{396DD74A-D4FC-4E4B-A1AE-4D5827A1F07D}" type="presParOf" srcId="{81295132-465C-4280-919A-6BA3A67029A6}" destId="{9E1ED7A7-8D76-4CB2-9CE3-DD68DC0CBCBD}" srcOrd="2" destOrd="0" presId="urn:microsoft.com/office/officeart/2005/8/layout/hList7"/>
    <dgm:cxn modelId="{8A1E33A9-F79E-4F31-BC66-129F70DD2088}" type="presParOf" srcId="{81295132-465C-4280-919A-6BA3A67029A6}" destId="{505EB7E1-7F3B-4456-8AED-3C4E1572749A}"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9D979-7C5A-4F71-8B63-39FDFEB51B6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B3E7FE-A648-4F96-89E7-465201C012AF}">
      <dgm:prSet custT="1"/>
      <dgm:spPr/>
      <dgm:t>
        <a:bodyPr/>
        <a:lstStyle/>
        <a:p>
          <a:pPr>
            <a:lnSpc>
              <a:spcPct val="100000"/>
            </a:lnSpc>
          </a:pPr>
          <a:r>
            <a:rPr lang="en-US" sz="3500">
              <a:latin typeface="Garamond "/>
            </a:rPr>
            <a:t>Deploy the system in real art galleries or museums environments for practical usage and validation.</a:t>
          </a:r>
        </a:p>
      </dgm:t>
    </dgm:pt>
    <dgm:pt modelId="{DDE8D897-7AC6-4C75-B5C0-4CD20779C0B3}" type="parTrans" cxnId="{F278A285-4970-479D-A886-21EA2C1D7C9A}">
      <dgm:prSet/>
      <dgm:spPr/>
      <dgm:t>
        <a:bodyPr/>
        <a:lstStyle/>
        <a:p>
          <a:endParaRPr lang="en-US"/>
        </a:p>
      </dgm:t>
    </dgm:pt>
    <dgm:pt modelId="{40A9A33C-E734-4B84-A28B-B7F4236DF304}" type="sibTrans" cxnId="{F278A285-4970-479D-A886-21EA2C1D7C9A}">
      <dgm:prSet phldrT="1" phldr="0"/>
      <dgm:spPr/>
      <dgm:t>
        <a:bodyPr/>
        <a:lstStyle/>
        <a:p>
          <a:endParaRPr lang="en-US"/>
        </a:p>
      </dgm:t>
    </dgm:pt>
    <dgm:pt modelId="{C28F9E3B-4CC0-43F3-AFAA-1A74497CF633}">
      <dgm:prSet custT="1"/>
      <dgm:spPr/>
      <dgm:t>
        <a:bodyPr/>
        <a:lstStyle/>
        <a:p>
          <a:pPr>
            <a:lnSpc>
              <a:spcPct val="100000"/>
            </a:lnSpc>
          </a:pPr>
          <a:r>
            <a:rPr lang="en-US" sz="3500">
              <a:latin typeface="Garamond "/>
            </a:rPr>
            <a:t>Fully integrate the mechanical components with the software system for seamless operation.</a:t>
          </a:r>
        </a:p>
      </dgm:t>
    </dgm:pt>
    <dgm:pt modelId="{565CCA5B-6931-468B-A2D6-F183E0D7F681}" type="parTrans" cxnId="{1870B3D9-17F9-4814-9027-B8954169D427}">
      <dgm:prSet/>
      <dgm:spPr/>
      <dgm:t>
        <a:bodyPr/>
        <a:lstStyle/>
        <a:p>
          <a:endParaRPr lang="en-US"/>
        </a:p>
      </dgm:t>
    </dgm:pt>
    <dgm:pt modelId="{BD3DE93E-EFCA-4798-ADA8-B1B51B5470C6}" type="sibTrans" cxnId="{1870B3D9-17F9-4814-9027-B8954169D427}">
      <dgm:prSet phldrT="2" phldr="0"/>
      <dgm:spPr/>
      <dgm:t>
        <a:bodyPr/>
        <a:lstStyle/>
        <a:p>
          <a:endParaRPr lang="en-US"/>
        </a:p>
      </dgm:t>
    </dgm:pt>
    <dgm:pt modelId="{364C0C49-3DA9-4C36-A533-E1E6D5216374}">
      <dgm:prSet custT="1"/>
      <dgm:spPr/>
      <dgm:t>
        <a:bodyPr/>
        <a:lstStyle/>
        <a:p>
          <a:pPr>
            <a:lnSpc>
              <a:spcPct val="100000"/>
            </a:lnSpc>
          </a:pPr>
          <a:r>
            <a:rPr lang="en-US" sz="3500">
              <a:latin typeface="Garamond "/>
            </a:rPr>
            <a:t>Convert the Maintenance and Monitoring System into a mobile app for easier access and usability.</a:t>
          </a:r>
        </a:p>
      </dgm:t>
    </dgm:pt>
    <dgm:pt modelId="{9C1091F7-F3A8-49AA-9180-BD0C05ACCE32}" type="parTrans" cxnId="{4CA2BE0B-D49F-46EF-96C8-A4238D7C8A0B}">
      <dgm:prSet/>
      <dgm:spPr/>
      <dgm:t>
        <a:bodyPr/>
        <a:lstStyle/>
        <a:p>
          <a:endParaRPr lang="en-US"/>
        </a:p>
      </dgm:t>
    </dgm:pt>
    <dgm:pt modelId="{EFD1E673-AF47-4C95-A59F-F5F5D30735A1}" type="sibTrans" cxnId="{4CA2BE0B-D49F-46EF-96C8-A4238D7C8A0B}">
      <dgm:prSet phldrT="3" phldr="0"/>
      <dgm:spPr/>
      <dgm:t>
        <a:bodyPr/>
        <a:lstStyle/>
        <a:p>
          <a:endParaRPr lang="en-US"/>
        </a:p>
      </dgm:t>
    </dgm:pt>
    <dgm:pt modelId="{D9781B71-E09D-4076-8F5C-E654919BB30B}" type="pres">
      <dgm:prSet presAssocID="{45E9D979-7C5A-4F71-8B63-39FDFEB51B61}" presName="root" presStyleCnt="0">
        <dgm:presLayoutVars>
          <dgm:dir/>
          <dgm:resizeHandles val="exact"/>
        </dgm:presLayoutVars>
      </dgm:prSet>
      <dgm:spPr/>
    </dgm:pt>
    <dgm:pt modelId="{5E6C0B68-EF0F-49E3-B4C7-4FD4CC730DF7}" type="pres">
      <dgm:prSet presAssocID="{2DB3E7FE-A648-4F96-89E7-465201C012AF}" presName="compNode" presStyleCnt="0"/>
      <dgm:spPr/>
    </dgm:pt>
    <dgm:pt modelId="{7A688533-7800-456B-8AF5-FB1CDB086710}" type="pres">
      <dgm:prSet presAssocID="{2DB3E7FE-A648-4F96-89E7-465201C012AF}" presName="bgRect" presStyleLbl="bgShp" presStyleIdx="0" presStyleCnt="3" custLinFactNeighborX="1295" custLinFactNeighborY="-43"/>
      <dgm:spPr/>
    </dgm:pt>
    <dgm:pt modelId="{8049DDD6-BD6F-4113-9708-CAC4912B6E6A}" type="pres">
      <dgm:prSet presAssocID="{2DB3E7FE-A648-4F96-89E7-465201C012AF}" presName="iconRect" presStyleLbl="node1" presStyleIdx="0" presStyleCnt="3"/>
      <dgm:spPr>
        <a:blipFill rotWithShape="1">
          <a:blip xmlns:r="http://schemas.openxmlformats.org/officeDocument/2006/relationships" r:embed="rId1"/>
          <a:srcRect/>
          <a:stretch>
            <a:fillRect/>
          </a:stretch>
        </a:blipFill>
      </dgm:spPr>
      <dgm:extLst>
        <a:ext uri="{E40237B7-FDA0-4F09-8148-C483321AD2D9}">
          <dgm14:cNvPr xmlns:dgm14="http://schemas.microsoft.com/office/drawing/2010/diagram" id="0" name="" descr="Processor"/>
        </a:ext>
      </dgm:extLst>
    </dgm:pt>
    <dgm:pt modelId="{0FFD3C64-D12E-4F93-838C-1CF89E5EAD89}" type="pres">
      <dgm:prSet presAssocID="{2DB3E7FE-A648-4F96-89E7-465201C012AF}" presName="spaceRect" presStyleCnt="0"/>
      <dgm:spPr/>
    </dgm:pt>
    <dgm:pt modelId="{0435839E-FF6A-4965-97D8-CA66AF6A7393}" type="pres">
      <dgm:prSet presAssocID="{2DB3E7FE-A648-4F96-89E7-465201C012AF}" presName="parTx" presStyleLbl="revTx" presStyleIdx="0" presStyleCnt="3">
        <dgm:presLayoutVars>
          <dgm:chMax val="0"/>
          <dgm:chPref val="0"/>
        </dgm:presLayoutVars>
      </dgm:prSet>
      <dgm:spPr/>
    </dgm:pt>
    <dgm:pt modelId="{2D81FF75-D699-40C5-8F20-D58260A9FA40}" type="pres">
      <dgm:prSet presAssocID="{40A9A33C-E734-4B84-A28B-B7F4236DF304}" presName="sibTrans" presStyleCnt="0"/>
      <dgm:spPr/>
    </dgm:pt>
    <dgm:pt modelId="{9425F620-9602-49C3-8F07-040F5F4D6DD0}" type="pres">
      <dgm:prSet presAssocID="{C28F9E3B-4CC0-43F3-AFAA-1A74497CF633}" presName="compNode" presStyleCnt="0"/>
      <dgm:spPr/>
    </dgm:pt>
    <dgm:pt modelId="{E2291399-5E24-4AF8-9E71-0D8D2F7A1516}" type="pres">
      <dgm:prSet presAssocID="{C28F9E3B-4CC0-43F3-AFAA-1A74497CF633}" presName="bgRect" presStyleLbl="bgShp" presStyleIdx="1" presStyleCnt="3"/>
      <dgm:spPr/>
    </dgm:pt>
    <dgm:pt modelId="{35E75E7D-C6E8-45A8-9BB1-CB6BA42641B3}" type="pres">
      <dgm:prSet presAssocID="{C28F9E3B-4CC0-43F3-AFAA-1A74497CF633}" presName="iconRect" presStyleLbl="node1" presStyleIdx="1" presStyleCnt="3"/>
      <dgm:spPr>
        <a:blipFill rotWithShape="1">
          <a:blip xmlns:r="http://schemas.openxmlformats.org/officeDocument/2006/relationships" r:embed="rId2"/>
          <a:srcRect/>
          <a:stretch>
            <a:fillRect/>
          </a:stretch>
        </a:blipFill>
      </dgm:spPr>
      <dgm:extLst>
        <a:ext uri="{E40237B7-FDA0-4F09-8148-C483321AD2D9}">
          <dgm14:cNvPr xmlns:dgm14="http://schemas.microsoft.com/office/drawing/2010/diagram" id="0" name="" descr="Gears"/>
        </a:ext>
      </dgm:extLst>
    </dgm:pt>
    <dgm:pt modelId="{B3D2780C-C8B6-4B1A-83D7-E3A9A3B882A0}" type="pres">
      <dgm:prSet presAssocID="{C28F9E3B-4CC0-43F3-AFAA-1A74497CF633}" presName="spaceRect" presStyleCnt="0"/>
      <dgm:spPr/>
    </dgm:pt>
    <dgm:pt modelId="{68363629-0CF0-481D-9353-2AFFB9EE1371}" type="pres">
      <dgm:prSet presAssocID="{C28F9E3B-4CC0-43F3-AFAA-1A74497CF633}" presName="parTx" presStyleLbl="revTx" presStyleIdx="1" presStyleCnt="3">
        <dgm:presLayoutVars>
          <dgm:chMax val="0"/>
          <dgm:chPref val="0"/>
        </dgm:presLayoutVars>
      </dgm:prSet>
      <dgm:spPr/>
    </dgm:pt>
    <dgm:pt modelId="{CE5F8E6F-3DB9-4284-8040-9599774F684F}" type="pres">
      <dgm:prSet presAssocID="{BD3DE93E-EFCA-4798-ADA8-B1B51B5470C6}" presName="sibTrans" presStyleCnt="0"/>
      <dgm:spPr/>
    </dgm:pt>
    <dgm:pt modelId="{56B768D2-3768-4D30-A8EE-136399356218}" type="pres">
      <dgm:prSet presAssocID="{364C0C49-3DA9-4C36-A533-E1E6D5216374}" presName="compNode" presStyleCnt="0"/>
      <dgm:spPr/>
    </dgm:pt>
    <dgm:pt modelId="{BB0DE05D-22D7-4677-B0AB-D3E6D9AE2B40}" type="pres">
      <dgm:prSet presAssocID="{364C0C49-3DA9-4C36-A533-E1E6D5216374}" presName="bgRect" presStyleLbl="bgShp" presStyleIdx="2" presStyleCnt="3"/>
      <dgm:spPr/>
    </dgm:pt>
    <dgm:pt modelId="{2403E216-B368-4F06-A386-9B154CC404FA}" type="pres">
      <dgm:prSet presAssocID="{364C0C49-3DA9-4C36-A533-E1E6D5216374}" presName="iconRect" presStyleLbl="node1" presStyleIdx="2" presStyleCnt="3"/>
      <dgm:spPr>
        <a:blipFill rotWithShape="1">
          <a:blip xmlns:r="http://schemas.openxmlformats.org/officeDocument/2006/relationships" r:embed="rId3"/>
          <a:srcRect/>
          <a:stretch>
            <a:fillRect/>
          </a:stretch>
        </a:blipFill>
      </dgm:spPr>
      <dgm:extLst>
        <a:ext uri="{E40237B7-FDA0-4F09-8148-C483321AD2D9}">
          <dgm14:cNvPr xmlns:dgm14="http://schemas.microsoft.com/office/drawing/2010/diagram" id="0" name="" descr="Lock"/>
        </a:ext>
      </dgm:extLst>
    </dgm:pt>
    <dgm:pt modelId="{7A2B8861-D549-45D3-A642-38041F01A849}" type="pres">
      <dgm:prSet presAssocID="{364C0C49-3DA9-4C36-A533-E1E6D5216374}" presName="spaceRect" presStyleCnt="0"/>
      <dgm:spPr/>
    </dgm:pt>
    <dgm:pt modelId="{F813076D-3929-427A-85A7-C2E2D61BAF58}" type="pres">
      <dgm:prSet presAssocID="{364C0C49-3DA9-4C36-A533-E1E6D5216374}" presName="parTx" presStyleLbl="revTx" presStyleIdx="2" presStyleCnt="3">
        <dgm:presLayoutVars>
          <dgm:chMax val="0"/>
          <dgm:chPref val="0"/>
        </dgm:presLayoutVars>
      </dgm:prSet>
      <dgm:spPr/>
    </dgm:pt>
  </dgm:ptLst>
  <dgm:cxnLst>
    <dgm:cxn modelId="{4CA2BE0B-D49F-46EF-96C8-A4238D7C8A0B}" srcId="{45E9D979-7C5A-4F71-8B63-39FDFEB51B61}" destId="{364C0C49-3DA9-4C36-A533-E1E6D5216374}" srcOrd="2" destOrd="0" parTransId="{9C1091F7-F3A8-49AA-9180-BD0C05ACCE32}" sibTransId="{EFD1E673-AF47-4C95-A59F-F5F5D30735A1}"/>
    <dgm:cxn modelId="{489B1B22-15F2-4223-8B7F-71203FE1F992}" type="presOf" srcId="{45E9D979-7C5A-4F71-8B63-39FDFEB51B61}" destId="{D9781B71-E09D-4076-8F5C-E654919BB30B}" srcOrd="0" destOrd="0" presId="urn:microsoft.com/office/officeart/2018/2/layout/IconVerticalSolidList"/>
    <dgm:cxn modelId="{BA4A4A50-F140-4A93-A0CB-64E0C2192767}" type="presOf" srcId="{2DB3E7FE-A648-4F96-89E7-465201C012AF}" destId="{0435839E-FF6A-4965-97D8-CA66AF6A7393}" srcOrd="0" destOrd="0" presId="urn:microsoft.com/office/officeart/2018/2/layout/IconVerticalSolidList"/>
    <dgm:cxn modelId="{57D13385-9F67-48EA-A168-6DAA1B5258A0}" type="presOf" srcId="{C28F9E3B-4CC0-43F3-AFAA-1A74497CF633}" destId="{68363629-0CF0-481D-9353-2AFFB9EE1371}" srcOrd="0" destOrd="0" presId="urn:microsoft.com/office/officeart/2018/2/layout/IconVerticalSolidList"/>
    <dgm:cxn modelId="{F278A285-4970-479D-A886-21EA2C1D7C9A}" srcId="{45E9D979-7C5A-4F71-8B63-39FDFEB51B61}" destId="{2DB3E7FE-A648-4F96-89E7-465201C012AF}" srcOrd="0" destOrd="0" parTransId="{DDE8D897-7AC6-4C75-B5C0-4CD20779C0B3}" sibTransId="{40A9A33C-E734-4B84-A28B-B7F4236DF304}"/>
    <dgm:cxn modelId="{824A26B6-72E6-4414-BD17-4C707E1731FF}" type="presOf" srcId="{364C0C49-3DA9-4C36-A533-E1E6D5216374}" destId="{F813076D-3929-427A-85A7-C2E2D61BAF58}" srcOrd="0" destOrd="0" presId="urn:microsoft.com/office/officeart/2018/2/layout/IconVerticalSolidList"/>
    <dgm:cxn modelId="{1870B3D9-17F9-4814-9027-B8954169D427}" srcId="{45E9D979-7C5A-4F71-8B63-39FDFEB51B61}" destId="{C28F9E3B-4CC0-43F3-AFAA-1A74497CF633}" srcOrd="1" destOrd="0" parTransId="{565CCA5B-6931-468B-A2D6-F183E0D7F681}" sibTransId="{BD3DE93E-EFCA-4798-ADA8-B1B51B5470C6}"/>
    <dgm:cxn modelId="{71918CAC-D66A-42C9-9D87-4D40D710B46C}" type="presParOf" srcId="{D9781B71-E09D-4076-8F5C-E654919BB30B}" destId="{5E6C0B68-EF0F-49E3-B4C7-4FD4CC730DF7}" srcOrd="0" destOrd="0" presId="urn:microsoft.com/office/officeart/2018/2/layout/IconVerticalSolidList"/>
    <dgm:cxn modelId="{639F0A6C-E74E-4E13-B32A-72F53733A55E}" type="presParOf" srcId="{5E6C0B68-EF0F-49E3-B4C7-4FD4CC730DF7}" destId="{7A688533-7800-456B-8AF5-FB1CDB086710}" srcOrd="0" destOrd="0" presId="urn:microsoft.com/office/officeart/2018/2/layout/IconVerticalSolidList"/>
    <dgm:cxn modelId="{9C6BA75B-E9D6-4324-A0EA-69087FE68FE1}" type="presParOf" srcId="{5E6C0B68-EF0F-49E3-B4C7-4FD4CC730DF7}" destId="{8049DDD6-BD6F-4113-9708-CAC4912B6E6A}" srcOrd="1" destOrd="0" presId="urn:microsoft.com/office/officeart/2018/2/layout/IconVerticalSolidList"/>
    <dgm:cxn modelId="{51359548-A33B-4EAA-9732-2A221236AEA6}" type="presParOf" srcId="{5E6C0B68-EF0F-49E3-B4C7-4FD4CC730DF7}" destId="{0FFD3C64-D12E-4F93-838C-1CF89E5EAD89}" srcOrd="2" destOrd="0" presId="urn:microsoft.com/office/officeart/2018/2/layout/IconVerticalSolidList"/>
    <dgm:cxn modelId="{DCBC6C55-2388-4A72-82EE-73C1CDD24C90}" type="presParOf" srcId="{5E6C0B68-EF0F-49E3-B4C7-4FD4CC730DF7}" destId="{0435839E-FF6A-4965-97D8-CA66AF6A7393}" srcOrd="3" destOrd="0" presId="urn:microsoft.com/office/officeart/2018/2/layout/IconVerticalSolidList"/>
    <dgm:cxn modelId="{D3D3CE51-7F41-428E-B26E-3605C41B7C92}" type="presParOf" srcId="{D9781B71-E09D-4076-8F5C-E654919BB30B}" destId="{2D81FF75-D699-40C5-8F20-D58260A9FA40}" srcOrd="1" destOrd="0" presId="urn:microsoft.com/office/officeart/2018/2/layout/IconVerticalSolidList"/>
    <dgm:cxn modelId="{38A34291-E541-4727-8A15-90BD78547B4A}" type="presParOf" srcId="{D9781B71-E09D-4076-8F5C-E654919BB30B}" destId="{9425F620-9602-49C3-8F07-040F5F4D6DD0}" srcOrd="2" destOrd="0" presId="urn:microsoft.com/office/officeart/2018/2/layout/IconVerticalSolidList"/>
    <dgm:cxn modelId="{DF3D74EC-80AD-4312-98C8-E4FA7AAF26D3}" type="presParOf" srcId="{9425F620-9602-49C3-8F07-040F5F4D6DD0}" destId="{E2291399-5E24-4AF8-9E71-0D8D2F7A1516}" srcOrd="0" destOrd="0" presId="urn:microsoft.com/office/officeart/2018/2/layout/IconVerticalSolidList"/>
    <dgm:cxn modelId="{A2C9FD0B-794D-4E8A-8EAE-C83068089086}" type="presParOf" srcId="{9425F620-9602-49C3-8F07-040F5F4D6DD0}" destId="{35E75E7D-C6E8-45A8-9BB1-CB6BA42641B3}" srcOrd="1" destOrd="0" presId="urn:microsoft.com/office/officeart/2018/2/layout/IconVerticalSolidList"/>
    <dgm:cxn modelId="{7F36B9DA-821D-4D25-A139-3122AA8F0483}" type="presParOf" srcId="{9425F620-9602-49C3-8F07-040F5F4D6DD0}" destId="{B3D2780C-C8B6-4B1A-83D7-E3A9A3B882A0}" srcOrd="2" destOrd="0" presId="urn:microsoft.com/office/officeart/2018/2/layout/IconVerticalSolidList"/>
    <dgm:cxn modelId="{6492B21B-029F-43A9-97AB-D212E3335C35}" type="presParOf" srcId="{9425F620-9602-49C3-8F07-040F5F4D6DD0}" destId="{68363629-0CF0-481D-9353-2AFFB9EE1371}" srcOrd="3" destOrd="0" presId="urn:microsoft.com/office/officeart/2018/2/layout/IconVerticalSolidList"/>
    <dgm:cxn modelId="{6BE0E39C-5CAE-4A65-A657-F6585B66AC45}" type="presParOf" srcId="{D9781B71-E09D-4076-8F5C-E654919BB30B}" destId="{CE5F8E6F-3DB9-4284-8040-9599774F684F}" srcOrd="3" destOrd="0" presId="urn:microsoft.com/office/officeart/2018/2/layout/IconVerticalSolidList"/>
    <dgm:cxn modelId="{C5786061-18DF-425D-8D06-D6616C990AA6}" type="presParOf" srcId="{D9781B71-E09D-4076-8F5C-E654919BB30B}" destId="{56B768D2-3768-4D30-A8EE-136399356218}" srcOrd="4" destOrd="0" presId="urn:microsoft.com/office/officeart/2018/2/layout/IconVerticalSolidList"/>
    <dgm:cxn modelId="{623B06CD-6E86-4703-BC64-B57A793E42FF}" type="presParOf" srcId="{56B768D2-3768-4D30-A8EE-136399356218}" destId="{BB0DE05D-22D7-4677-B0AB-D3E6D9AE2B40}" srcOrd="0" destOrd="0" presId="urn:microsoft.com/office/officeart/2018/2/layout/IconVerticalSolidList"/>
    <dgm:cxn modelId="{AC7820E0-57B2-4A91-89F4-CD56B3A6070B}" type="presParOf" srcId="{56B768D2-3768-4D30-A8EE-136399356218}" destId="{2403E216-B368-4F06-A386-9B154CC404FA}" srcOrd="1" destOrd="0" presId="urn:microsoft.com/office/officeart/2018/2/layout/IconVerticalSolidList"/>
    <dgm:cxn modelId="{4568C64C-F560-490E-822A-BC0F1E422F93}" type="presParOf" srcId="{56B768D2-3768-4D30-A8EE-136399356218}" destId="{7A2B8861-D549-45D3-A642-38041F01A849}" srcOrd="2" destOrd="0" presId="urn:microsoft.com/office/officeart/2018/2/layout/IconVerticalSolidList"/>
    <dgm:cxn modelId="{00FDE592-25C8-4B6F-AE56-10083AE3D89F}" type="presParOf" srcId="{56B768D2-3768-4D30-A8EE-136399356218}" destId="{F813076D-3929-427A-85A7-C2E2D61BAF58}"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202D9-6198-46AD-938C-788E69440A9E}">
      <dsp:nvSpPr>
        <dsp:cNvPr id="0" name=""/>
        <dsp:cNvSpPr/>
      </dsp:nvSpPr>
      <dsp:spPr>
        <a:xfrm>
          <a:off x="0" y="0"/>
          <a:ext cx="3370603" cy="8002907"/>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Font typeface="Arial"/>
            <a:buNone/>
          </a:pPr>
          <a:r>
            <a:rPr lang="en-US" sz="3000" b="1" kern="1200">
              <a:solidFill>
                <a:schemeClr val="bg1"/>
              </a:solidFill>
              <a:latin typeface="Garamond "/>
              <a:ea typeface="Cormorant Garamond Italics"/>
              <a:cs typeface="Cormorant Garamond Italics"/>
              <a:sym typeface="Cormorant Garamond Italics"/>
            </a:rPr>
            <a:t>Visitor Detection: </a:t>
          </a:r>
          <a:r>
            <a:rPr lang="en-US" sz="3000" kern="1200">
              <a:solidFill>
                <a:schemeClr val="bg1"/>
              </a:solidFill>
              <a:latin typeface="Garamond "/>
              <a:ea typeface="Cormorant Garamond Italics"/>
              <a:cs typeface="Cormorant Garamond Italics"/>
              <a:sym typeface="Cormorant Garamond Italics"/>
            </a:rPr>
            <a:t>Distance sensor detects visitor presence.</a:t>
          </a:r>
          <a:endParaRPr lang="en-US" sz="3000" kern="1200">
            <a:solidFill>
              <a:schemeClr val="bg1"/>
            </a:solidFill>
          </a:endParaRPr>
        </a:p>
      </dsp:txBody>
      <dsp:txXfrm>
        <a:off x="0" y="3201162"/>
        <a:ext cx="3370603" cy="3201162"/>
      </dsp:txXfrm>
    </dsp:sp>
    <dsp:sp modelId="{766567DB-A10B-44FF-9648-77A730776591}">
      <dsp:nvSpPr>
        <dsp:cNvPr id="0" name=""/>
        <dsp:cNvSpPr/>
      </dsp:nvSpPr>
      <dsp:spPr>
        <a:xfrm>
          <a:off x="356033" y="480174"/>
          <a:ext cx="2664968" cy="266496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52F249-4BFB-4B4A-B2DB-C1948FFE1B10}">
      <dsp:nvSpPr>
        <dsp:cNvPr id="0" name=""/>
        <dsp:cNvSpPr/>
      </dsp:nvSpPr>
      <dsp:spPr>
        <a:xfrm>
          <a:off x="3474937" y="0"/>
          <a:ext cx="3370603" cy="8002907"/>
        </a:xfrm>
        <a:prstGeom prst="roundRect">
          <a:avLst>
            <a:gd name="adj" fmla="val 10000"/>
          </a:avLst>
        </a:prstGeom>
        <a:solidFill>
          <a:schemeClr val="accent1">
            <a:shade val="80000"/>
            <a:hueOff val="102082"/>
            <a:satOff val="-1464"/>
            <a:lumOff val="85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Font typeface="Arial"/>
            <a:buNone/>
          </a:pPr>
          <a:r>
            <a:rPr lang="en-US" sz="3000" b="1" kern="1200">
              <a:solidFill>
                <a:schemeClr val="bg1"/>
              </a:solidFill>
              <a:latin typeface="Garamond "/>
              <a:ea typeface="Cormorant Garamond Italics"/>
              <a:cs typeface="Cormorant Garamond Italics"/>
              <a:sym typeface="Cormorant Garamond Italics"/>
            </a:rPr>
            <a:t>Image Processing: </a:t>
          </a:r>
          <a:r>
            <a:rPr lang="en-US" sz="3000" kern="1200">
              <a:solidFill>
                <a:schemeClr val="bg1"/>
              </a:solidFill>
              <a:latin typeface="Garamond "/>
              <a:ea typeface="Cormorant Garamond Italics"/>
              <a:cs typeface="Cormorant Garamond Italics"/>
              <a:sym typeface="Cormorant Garamond Italics"/>
            </a:rPr>
            <a:t>Camera captures frames; sent to server for wheelchair detection.</a:t>
          </a:r>
          <a:endParaRPr lang="en-US" sz="3000" kern="1200">
            <a:solidFill>
              <a:schemeClr val="bg1"/>
            </a:solidFill>
          </a:endParaRPr>
        </a:p>
      </dsp:txBody>
      <dsp:txXfrm>
        <a:off x="3474937" y="3201162"/>
        <a:ext cx="3370603" cy="3201162"/>
      </dsp:txXfrm>
    </dsp:sp>
    <dsp:sp modelId="{24E7279A-AADB-4B7F-A970-4C73B75AF795}">
      <dsp:nvSpPr>
        <dsp:cNvPr id="0" name=""/>
        <dsp:cNvSpPr/>
      </dsp:nvSpPr>
      <dsp:spPr>
        <a:xfrm>
          <a:off x="3827754" y="480174"/>
          <a:ext cx="2664968" cy="266496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07F303-395E-4A8E-B414-7F539A280DA4}">
      <dsp:nvSpPr>
        <dsp:cNvPr id="0" name=""/>
        <dsp:cNvSpPr/>
      </dsp:nvSpPr>
      <dsp:spPr>
        <a:xfrm>
          <a:off x="6946658" y="0"/>
          <a:ext cx="3370603" cy="8002907"/>
        </a:xfrm>
        <a:prstGeom prst="roundRect">
          <a:avLst>
            <a:gd name="adj" fmla="val 10000"/>
          </a:avLst>
        </a:prstGeom>
        <a:solidFill>
          <a:schemeClr val="accent1">
            <a:shade val="80000"/>
            <a:hueOff val="204164"/>
            <a:satOff val="-2928"/>
            <a:lumOff val="170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Font typeface="Arial"/>
            <a:buNone/>
          </a:pPr>
          <a:r>
            <a:rPr lang="en-US" sz="3000" b="1" kern="1200">
              <a:solidFill>
                <a:schemeClr val="bg1"/>
              </a:solidFill>
              <a:latin typeface="Garamond "/>
              <a:ea typeface="Cormorant Garamond Italics"/>
              <a:cs typeface="Cormorant Garamond Italics"/>
              <a:sym typeface="Cormorant Garamond Italics"/>
            </a:rPr>
            <a:t>Height Adjustment: </a:t>
          </a:r>
          <a:r>
            <a:rPr lang="en-US" sz="3000" kern="1200">
              <a:solidFill>
                <a:schemeClr val="bg1"/>
              </a:solidFill>
              <a:latin typeface="Garamond "/>
              <a:ea typeface="Cormorant Garamond Italics"/>
              <a:cs typeface="Cormorant Garamond Italics"/>
              <a:sym typeface="Cormorant Garamond Italics"/>
            </a:rPr>
            <a:t>Server calculates adjustment; command sent to motor.</a:t>
          </a:r>
          <a:endParaRPr lang="en-US" sz="3000" kern="1200">
            <a:solidFill>
              <a:schemeClr val="bg1"/>
            </a:solidFill>
          </a:endParaRPr>
        </a:p>
      </dsp:txBody>
      <dsp:txXfrm>
        <a:off x="6946658" y="3201162"/>
        <a:ext cx="3370603" cy="3201162"/>
      </dsp:txXfrm>
    </dsp:sp>
    <dsp:sp modelId="{152BB267-15F8-4831-A5C3-43DBD22C088C}">
      <dsp:nvSpPr>
        <dsp:cNvPr id="0" name=""/>
        <dsp:cNvSpPr/>
      </dsp:nvSpPr>
      <dsp:spPr>
        <a:xfrm>
          <a:off x="7299476" y="480174"/>
          <a:ext cx="2664968" cy="266496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22312D-A6B5-4549-BD44-4C085D35704F}">
      <dsp:nvSpPr>
        <dsp:cNvPr id="0" name=""/>
        <dsp:cNvSpPr/>
      </dsp:nvSpPr>
      <dsp:spPr>
        <a:xfrm>
          <a:off x="10418379" y="0"/>
          <a:ext cx="3370603" cy="8002907"/>
        </a:xfrm>
        <a:prstGeom prst="roundRect">
          <a:avLst>
            <a:gd name="adj" fmla="val 10000"/>
          </a:avLst>
        </a:prstGeom>
        <a:solidFill>
          <a:schemeClr val="accent1">
            <a:shade val="80000"/>
            <a:hueOff val="306246"/>
            <a:satOff val="-4392"/>
            <a:lumOff val="25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Font typeface="Arial"/>
            <a:buNone/>
          </a:pPr>
          <a:r>
            <a:rPr lang="en-US" sz="3000" b="1" kern="1200">
              <a:solidFill>
                <a:schemeClr val="bg1"/>
              </a:solidFill>
              <a:latin typeface="Garamond "/>
              <a:ea typeface="Cormorant Garamond Italics"/>
              <a:cs typeface="Cormorant Garamond Italics"/>
              <a:sym typeface="Cormorant Garamond Italics"/>
            </a:rPr>
            <a:t>Reset: </a:t>
          </a:r>
        </a:p>
        <a:p>
          <a:pPr marL="0" lvl="0" indent="0" algn="ctr" defTabSz="1333500">
            <a:lnSpc>
              <a:spcPct val="90000"/>
            </a:lnSpc>
            <a:spcBef>
              <a:spcPct val="0"/>
            </a:spcBef>
            <a:spcAft>
              <a:spcPct val="35000"/>
            </a:spcAft>
            <a:buFont typeface="Arial"/>
            <a:buNone/>
          </a:pPr>
          <a:r>
            <a:rPr lang="en-US" sz="3000" kern="1200">
              <a:solidFill>
                <a:schemeClr val="bg1"/>
              </a:solidFill>
              <a:latin typeface="Garamond "/>
              <a:ea typeface="Cormorant Garamond Italics"/>
              <a:cs typeface="Cormorant Garamond Italics"/>
              <a:sym typeface="Cormorant Garamond Italics"/>
            </a:rPr>
            <a:t>Painting returns to default height after visitor leaves.</a:t>
          </a:r>
        </a:p>
      </dsp:txBody>
      <dsp:txXfrm>
        <a:off x="10418379" y="3201162"/>
        <a:ext cx="3370603" cy="3201162"/>
      </dsp:txXfrm>
    </dsp:sp>
    <dsp:sp modelId="{505EB7E1-7F3B-4456-8AED-3C4E1572749A}">
      <dsp:nvSpPr>
        <dsp:cNvPr id="0" name=""/>
        <dsp:cNvSpPr/>
      </dsp:nvSpPr>
      <dsp:spPr>
        <a:xfrm>
          <a:off x="10771197" y="480174"/>
          <a:ext cx="2664968" cy="266496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C8C108-DCBF-4862-8602-CC43068657F1}">
      <dsp:nvSpPr>
        <dsp:cNvPr id="0" name=""/>
        <dsp:cNvSpPr/>
      </dsp:nvSpPr>
      <dsp:spPr>
        <a:xfrm>
          <a:off x="551687" y="6402325"/>
          <a:ext cx="12688823" cy="1200436"/>
        </a:xfrm>
        <a:prstGeom prst="rightArrow">
          <a:avLst/>
        </a:prstGeom>
        <a:solidFill>
          <a:schemeClr val="accent1">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88533-7800-456B-8AF5-FB1CDB086710}">
      <dsp:nvSpPr>
        <dsp:cNvPr id="0" name=""/>
        <dsp:cNvSpPr/>
      </dsp:nvSpPr>
      <dsp:spPr>
        <a:xfrm>
          <a:off x="0" y="0"/>
          <a:ext cx="17652443" cy="17412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49DDD6-BD6F-4113-9708-CAC4912B6E6A}">
      <dsp:nvSpPr>
        <dsp:cNvPr id="0" name=""/>
        <dsp:cNvSpPr/>
      </dsp:nvSpPr>
      <dsp:spPr>
        <a:xfrm>
          <a:off x="526739" y="392534"/>
          <a:ext cx="957708" cy="957708"/>
        </a:xfrm>
        <a:prstGeom prst="rect">
          <a:avLst/>
        </a:prstGeom>
        <a:blipFill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5839E-FF6A-4965-97D8-CA66AF6A7393}">
      <dsp:nvSpPr>
        <dsp:cNvPr id="0" name=""/>
        <dsp:cNvSpPr/>
      </dsp:nvSpPr>
      <dsp:spPr>
        <a:xfrm>
          <a:off x="2011188" y="744"/>
          <a:ext cx="15641254" cy="1741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286" tIns="184286" rIns="184286" bIns="184286" numCol="1" spcCol="1270" anchor="ctr" anchorCtr="0">
          <a:noAutofit/>
        </a:bodyPr>
        <a:lstStyle/>
        <a:p>
          <a:pPr marL="0" lvl="0" indent="0" algn="l" defTabSz="1555750">
            <a:lnSpc>
              <a:spcPct val="100000"/>
            </a:lnSpc>
            <a:spcBef>
              <a:spcPct val="0"/>
            </a:spcBef>
            <a:spcAft>
              <a:spcPct val="35000"/>
            </a:spcAft>
            <a:buNone/>
          </a:pPr>
          <a:r>
            <a:rPr lang="en-US" sz="3500" kern="1200">
              <a:latin typeface="Garamond "/>
            </a:rPr>
            <a:t>Deploy the system in real art galleries or museums environments for practical usage and validation.</a:t>
          </a:r>
        </a:p>
      </dsp:txBody>
      <dsp:txXfrm>
        <a:off x="2011188" y="744"/>
        <a:ext cx="15641254" cy="1741289"/>
      </dsp:txXfrm>
    </dsp:sp>
    <dsp:sp modelId="{E2291399-5E24-4AF8-9E71-0D8D2F7A1516}">
      <dsp:nvSpPr>
        <dsp:cNvPr id="0" name=""/>
        <dsp:cNvSpPr/>
      </dsp:nvSpPr>
      <dsp:spPr>
        <a:xfrm>
          <a:off x="0" y="2177355"/>
          <a:ext cx="17652443" cy="17412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E75E7D-C6E8-45A8-9BB1-CB6BA42641B3}">
      <dsp:nvSpPr>
        <dsp:cNvPr id="0" name=""/>
        <dsp:cNvSpPr/>
      </dsp:nvSpPr>
      <dsp:spPr>
        <a:xfrm>
          <a:off x="526739" y="2569145"/>
          <a:ext cx="957708" cy="957708"/>
        </a:xfrm>
        <a:prstGeom prst="rect">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363629-0CF0-481D-9353-2AFFB9EE1371}">
      <dsp:nvSpPr>
        <dsp:cNvPr id="0" name=""/>
        <dsp:cNvSpPr/>
      </dsp:nvSpPr>
      <dsp:spPr>
        <a:xfrm>
          <a:off x="2011188" y="2177355"/>
          <a:ext cx="15641254" cy="1741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286" tIns="184286" rIns="184286" bIns="184286" numCol="1" spcCol="1270" anchor="ctr" anchorCtr="0">
          <a:noAutofit/>
        </a:bodyPr>
        <a:lstStyle/>
        <a:p>
          <a:pPr marL="0" lvl="0" indent="0" algn="l" defTabSz="1555750">
            <a:lnSpc>
              <a:spcPct val="100000"/>
            </a:lnSpc>
            <a:spcBef>
              <a:spcPct val="0"/>
            </a:spcBef>
            <a:spcAft>
              <a:spcPct val="35000"/>
            </a:spcAft>
            <a:buNone/>
          </a:pPr>
          <a:r>
            <a:rPr lang="en-US" sz="3500" kern="1200">
              <a:latin typeface="Garamond "/>
            </a:rPr>
            <a:t>Fully integrate the mechanical components with the software system for seamless operation.</a:t>
          </a:r>
        </a:p>
      </dsp:txBody>
      <dsp:txXfrm>
        <a:off x="2011188" y="2177355"/>
        <a:ext cx="15641254" cy="1741289"/>
      </dsp:txXfrm>
    </dsp:sp>
    <dsp:sp modelId="{BB0DE05D-22D7-4677-B0AB-D3E6D9AE2B40}">
      <dsp:nvSpPr>
        <dsp:cNvPr id="0" name=""/>
        <dsp:cNvSpPr/>
      </dsp:nvSpPr>
      <dsp:spPr>
        <a:xfrm>
          <a:off x="0" y="4353966"/>
          <a:ext cx="17652443" cy="17412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03E216-B368-4F06-A386-9B154CC404FA}">
      <dsp:nvSpPr>
        <dsp:cNvPr id="0" name=""/>
        <dsp:cNvSpPr/>
      </dsp:nvSpPr>
      <dsp:spPr>
        <a:xfrm>
          <a:off x="526739" y="4745756"/>
          <a:ext cx="957708" cy="957708"/>
        </a:xfrm>
        <a:prstGeom prst="rect">
          <a:avLst/>
        </a:prstGeom>
        <a:blipFill rotWithShape="1">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3076D-3929-427A-85A7-C2E2D61BAF58}">
      <dsp:nvSpPr>
        <dsp:cNvPr id="0" name=""/>
        <dsp:cNvSpPr/>
      </dsp:nvSpPr>
      <dsp:spPr>
        <a:xfrm>
          <a:off x="2011188" y="4353966"/>
          <a:ext cx="15641254" cy="1741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286" tIns="184286" rIns="184286" bIns="184286" numCol="1" spcCol="1270" anchor="ctr" anchorCtr="0">
          <a:noAutofit/>
        </a:bodyPr>
        <a:lstStyle/>
        <a:p>
          <a:pPr marL="0" lvl="0" indent="0" algn="l" defTabSz="1555750">
            <a:lnSpc>
              <a:spcPct val="100000"/>
            </a:lnSpc>
            <a:spcBef>
              <a:spcPct val="0"/>
            </a:spcBef>
            <a:spcAft>
              <a:spcPct val="35000"/>
            </a:spcAft>
            <a:buNone/>
          </a:pPr>
          <a:r>
            <a:rPr lang="en-US" sz="3500" kern="1200">
              <a:latin typeface="Garamond "/>
            </a:rPr>
            <a:t>Convert the Maintenance and Monitoring System into a mobile app for easier access and usability.</a:t>
          </a:r>
        </a:p>
      </dsp:txBody>
      <dsp:txXfrm>
        <a:off x="2011188" y="4353966"/>
        <a:ext cx="15641254"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6T07:42:46.292"/>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5-01-26T07:50:08.320"/>
    </inkml:context>
    <inkml:brush xml:id="br0">
      <inkml:brushProperty name="width" value="0.05292" units="cm"/>
      <inkml:brushProperty name="height" value="0.05292" units="cm"/>
      <inkml:brushProperty name="color" value="#FF0000"/>
    </inkml:brush>
  </inkml:definitions>
  <iact:action type="add" startTime="1596">
    <iact:property name="dataType"/>
    <iact:actionData xml:id="d0">
      <inkml:trace xmlns:inkml="http://www.w3.org/2003/InkML" xml:id="stk0" contextRef="#ctx0" brushRef="#br0">36626 2619 0,'-60'59'331,"1"120"-297,-1-60-4,1 59 1,-1 1 1,60 0 0,-59-120-29,59 1 3,0-1 26,-60 120-27,60-1 23,0-59 2,-60 120-27,60-180 1,0 1 4,0 118 11,-59 60 14,-1 60-3,60 0 2,-59 297 0,59-476-29,0-59 4,-60 535 28,60-297-30,0-120 18,0 120-20,0 59 1,0 119 23,60 298 7,-60-595-26,119 237-2,-60-237 22,61 178-22,118 358 23,-179-596-28,60 238 29,-59-298-28,119 239 24,118 119 5,358 357 1,-119-239 0,358 1-2,-239-357 1,-298-60-26,358 0 21,-596-60-21,774-59 22,-178 0 4,0-119 1,-120-119-2,1-178 1,-1-61 2,-357 239-3,-118 119-28,177-298 27,1 60 3,-238 238-4,178-298-25,-59-59 27,-60-119 2,-119 178-1,59 239-29,-59-239 27,0 238-26,0-416 24,0 416-22,-119-297 21,119 298 5,-179-239-25,179 179-3,-59 59 35,-179-535-35,178 535 22,1 0-19,59-59-6,-60 60 25,-119-179-21,179 178-1,-59 0 21,-60-59-18,59 119-2,60 0 2,-417-476 26,298 476-2,-238-238-25,297 238-2,-476-179 23,-119-59 6,-59 178 0,-61 60-31,-475 59 29,773 60-28,-1012 0 26,1132 60 0,-1013 297-23,1013-178-3,-596 238 26,417 59-25,-298 238 24,-178 655 5,893-1071-5,-119 655-22,118-596 2,61 179 27,59-1-34</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5-01-26T07:51:20.469"/>
    </inkml:context>
    <inkml:brush xml:id="br0">
      <inkml:brushProperty name="width" value="0.05292" units="cm"/>
      <inkml:brushProperty name="height" value="0.05292" units="cm"/>
      <inkml:brushProperty name="color" value="#FF0000"/>
    </inkml:brush>
  </inkml:definitions>
  <iact:action type="add" startTime="745">
    <iact:property name="dataType"/>
    <iact:actionData xml:id="d0">
      <inkml:trace xmlns:inkml="http://www.w3.org/2003/InkML" xml:id="stk0" contextRef="#ctx0" brushRef="#br0">5717 6012 0,'0'119'158,"-119"357"-126,59-59-1,1-238 0,59-120-28,-60 120 25,60-60-26,-59 178 26,59-118 1,-60 59-25,1-59 24,-1 237-25,-59-118 27,119-179-26,0-59 2,-60 178 16,60-179-20,-119 298 26,119-297-25,-59 297 25,59-238-25,-60 179 25,60-179 0,-59 179-24,59-179 0,0 238 20,-60 60 9,1-120-3,59-237-27,-60 476 26,60-477-26,0 298 24,-60 239 5,60-477-2,-59 238-22,59-238-6,0 0 7,0 0-2,0 0 0,0 417 25,-60-119 0,-59-1-1,119 180 2,-59-61-2,59-356-28,0 357 23,0 178 5,119 417 2,-119-893-29,119 298 23,60 476 4,-1-297-1,60 178 4,-59-417-1,-179-298-27,119 120-4,60 238 33,-120-417-31,120 357 22,119 119 5,59 1 1,179 118 0,-59-238-1,118 1 1,-297-358-2,-179-60-1,119 1-27,-178-60 26,416 59-24,-357-59 1,417 0 21,239-178 5,-359 59-1,-177 0-26,-120 119 21,119-119-19,0-1-6,-119 1 8,0 0 10,0 60-12,120-298 20,-239 238 3,119-179-26,59-357 27,-118 179 3,0 297-31,-1-238 27,-59 60-27,0 179 24,0-179-22,0 178-4,0 0 27,60-178-22,-60 179-4,59-418 25,1 418 4,-1-418-27,-59 299 2,0-418 21,60-237 6,-60 297-1,0-238 2,0 238-1,0 417-30,0 0 21,0-60-16,0 60-5,-60 0 3,1-60 5,-120-595 17,0-119 2,120 596-22,-120-358 18,60 357 4,-119-774-26,59 60 29,-59 238 0,178 715-30,-237-715 25,-61 238 4,299 476-25,-179-118 20,-179-299 3,119 299 4,179 237-5,-119-59-25,-120-179 29,61 179-2,177 119-1,1-119-23,60 119-4,-60 0 13,59 0-13,-238-59 23,239 59-20,-358 0 20,238 0 5,-119 0-27,179 0 26,-357 0-26,297 0 3,-297 59 20,59 60 5,298-119-15,59 0-12,1 0 0,-60 119 21,-60-59 6,0 59 1,-178 60-1,357-120-28,-60-59 24</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5-01-26T07:41:51.020"/>
    </inkml:context>
    <inkml:brush xml:id="br0">
      <inkml:brushProperty name="width" value="0.05292" units="cm"/>
      <inkml:brushProperty name="height" value="0.05292" units="cm"/>
      <inkml:brushProperty name="color" value="#FF0000"/>
    </inkml:brush>
  </inkml:definitions>
  <iact:action type="add" startTime="669">
    <iact:property name="dataType"/>
    <iact:actionData xml:id="d0">
      <inkml:trace xmlns:inkml="http://www.w3.org/2003/InkML" xml:id="stk0" contextRef="#ctx0" brushRef="#br0">20308 3393 0,'0'119'188,"0"416"-186,-60-177 58,60-120-57,0-119 57,0 119-56,0-179-2,0 239 53,0 178-53,-59 1 58,59-1-56,0-298-3,0 180 41,0-120-39,0-179-1,0 418 55,0-1-55,0 0 59,0 238-58,0 120 57,59 59-57,-59-60 55,60-59-55,-60-595 25,0 297-26,0 715 59,0-417-58,59 59 56,-59-59-56,60-60 41,-60-535-40,0 59-3,60 298 56,-60 178-55,59 60 59,1 119-58,59-238 42,-60-298-44,60 179 61,239 357-60,-180-357 57,61-1-57,-180-416 28,120 239-28,0-61 57,178 60-57,179 1 43,-417-239-43,417 178 31,-357-237-30,833 297 51,60-178-52,-834-179 4,298 0 21,-417 0 1,298 0-24,0-238 28,-60-60-3,-178 179-27,119-179 28,-239 179-29,120-119 29,-60 119-29,119-179 28,-178 120-1,119-61-25,-120 120 2,1-119 22,118-238 4,-118 0 1,0-60 0,-60 179 0,0 178-31,0-237 29,0 237-28,0-535 26,-60 118 7,60 358-30,0-536 32,0 536 10,0-476-41,0 476-5,0-179 23,-60-417 6,1-178 4,-1 715-31,1-596 24,-1 595-24,1-535 25,59 59 4,0 476-4,-60-416-26,60-179 29,-119-179 1,0 417 0,119 298-30,-238-774 27,59 119 1,-59 60 1,-60-60 12,60 297-41,-60 1 42,119 476-41,60 0 0,-238-179 28,238 238-29,-119 1 27,-1-1-26,-237-59 27,238 59-28,-298 60 25,-417 60 5,774 59-5,-357 0-25,0 119 31,417-119-31,-298 178 26,358-118-26,-299 178 28,180-59-29,-239 237 30,179-356-29,-120 297 28,358-297-27,-119 59 24,0 0 16,59 0-41,1 0 31,59-60 9,0 1 10,-60-60-51,60 59 40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5-01-26T07:44:16.300"/>
    </inkml:context>
    <inkml:brush xml:id="br0">
      <inkml:brushProperty name="width" value="0.05292" units="cm"/>
      <inkml:brushProperty name="height" value="0.05292" units="cm"/>
      <inkml:brushProperty name="color" value="#FF0000"/>
    </inkml:brush>
  </inkml:definitions>
  <iact:action type="add" startTime="2501">
    <iact:property name="dataType"/>
    <iact:actionData xml:id="d0">
      <inkml:trace xmlns:inkml="http://www.w3.org/2003/InkML" xml:id="stk0" contextRef="#ctx0" brushRef="#br0">36090 23574 0,'0'0'6,"-119"0"-4,0-60 28,-179 1-28,238 59 27,-416-60-28,119 60 33,118 0-2,180 0-1,-60 0-29,-120 60 28,120-60-28,-238 119 26,238-60-25,-60 60 37,60-59-38,60-1 27,-180 120-27,-58 59 58,118-59-58,0 59 32,120-179-31,-1 120 0,-59 59 47,59-119-47,1-59 25,-1 59-26,60 0 44,-59 59-43,59 1 6,0-60 3,0 0-10,0 60 49,0 59-45,0-119-6,0 0 57,0 59-55,59-178 4,1 239 47,119-61-50,59 60 45,-119-119-41,-119 0-6,119-59 27,-59-1-26,59 1 49,59 0-49,239 118 43,-59-59-42,58-119 42,-177 60-42,-120-60 5,59 0 11,1 0-15,-60 0 24,477-60-25,-60 60 41,-358-59-39,-118 59-4,178-60 41,-59 60-39,-60 0-2,476-59 56,61-60-55,-240 59 43,-237-59-43,119 0 59,-119-238-59,-60 178 27,-60 60-26,-59 0-1,60-179 40,-60 1-38,0 118-2,0-238 32,-60 298-28,60 0-5,0-59 8,-178-120 44,-1-119-51,-178 1 42,118 177-42,180 180 27,-120-60-25,120 59-2,-61-59 23,-237-59-20,178 59-5,-59 59 43,-59-59-40,237 119 3,-59-60 48,-60 60-48,120 0-4,-60 0 54,-60 0-54,60 0 26,-60 0-26,-178 60 45,238-60-43,119 60 2,-119-60 44,59 0-48,60 59 43</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5-01-26T07:48:20.362"/>
    </inkml:context>
    <inkml:brush xml:id="br0">
      <inkml:brushProperty name="width" value="0.05292" units="cm"/>
      <inkml:brushProperty name="height" value="0.05292" units="cm"/>
      <inkml:brushProperty name="color" value="#FF0000"/>
    </inkml:brush>
  </inkml:definitions>
  <iact:action type="add" startTime="681">
    <iact:property name="dataType"/>
    <iact:actionData xml:id="d0">
      <inkml:trace xmlns:inkml="http://www.w3.org/2003/InkML" xml:id="stk0" contextRef="#ctx0" brushRef="#br0">30730 3095 0,'-60'119'160,"1"-60"-127,-1 61-3,1-61 3,59 60-3,-60 0 2,-59 0 1,119-59-8,0-1-19,-59-59-6,59 179 26,-120-120-17,1 239 14,0 0 8,60-120-1,-1 1 1,1-60-23,59 0-4,-120 119 15,120-119-11,-59 0 29,-60 179-34,119-60 29,-119 119-1,119 60 0,0-60 1,0-178-1,59 178 1,-59-119 0,60-119-30,59 238 26,0-119-21,0 120 17,-59-239-18,59 119 19,59 119 7,-118-297-24,119 178 15,-179-179 6,119 60-26,-60-119 26,60 119-26,-59-59 5,-1-60 13,61 59-13,-61 1-6,179-1 21,60 61 8,-119-120-26,59 119 22,-119-119-22,60 0 21,-60 59-18,0 1-4,179-60 6,0 0 15,-239 0 3,239 59-25,59-59 28,-238 0-24,179 0 17,-119 0-21,535 0 27,-594 0-28,356 0 28,-416 0-26,178-119 35,-119 0-35,0 119-2,60-119 25,-60 0-20,0 0 18,0 0-18,0-60 17,-119 120 5,119-179-25,-59 178 2,59-297 18,0 0 11,-60-1-9,1 299-20,-60-1 16,60-118-19,-60 118 6,0-237 12,0 178 9,59-239-27,-59 239 6,60-178 13,-60 178 6,0-179-23,0 179 23,0-238-24,-60 238 6,-119-536 24,120 417-28,-179-179 19,178 298 5,-178-238-27,238 238 5,-238-119 15,119 59 8,0 119-25,-120-118 22,180 118-22,-120-59 18,-238-59 9,179 178-3,-119-119-1,118 119 3,61 0-26,59-60 24,0 60-27,-1 0 21,1 0 4,-59 0-25,118 0 4,-297 0 17,119 0 8,-1 0-1,120 0-29,-179 0 28,120 0-28,-239 60 28,238-60-28,120 0 5,-60 59 14,59-59-10,0 0-9,1 0 29,-120 119-26,1 60 22,-120 118 6,119-118-3,1 59 2,178-119-30,-120 119 26,1 119 4,119-297-28,-59 178 22,-1-59 6,-59 59-1,0 59-28,-119 239 15,0-59-18</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5F438-42D4-4B2C-9A9D-FF641BBA8A7F}" type="datetimeFigureOut">
              <a:rPr lang="en-US" smtClean="0"/>
              <a:t>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4F1AC-6B81-4E83-AFDB-D4EB44B2ABEA}" type="slidenum">
              <a:rPr lang="en-US" smtClean="0"/>
              <a:t>‹#›</a:t>
            </a:fld>
            <a:endParaRPr lang="en-US"/>
          </a:p>
        </p:txBody>
      </p:sp>
    </p:spTree>
    <p:extLst>
      <p:ext uri="{BB962C8B-B14F-4D97-AF65-F5344CB8AC3E}">
        <p14:creationId xmlns:p14="http://schemas.microsoft.com/office/powerpoint/2010/main" val="2621788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600"/>
          </a:p>
          <a:p>
            <a:r>
              <a:rPr lang="en-US" sz="3600"/>
              <a:t>Hello everyone, today we are excited to present our project, </a:t>
            </a:r>
            <a:r>
              <a:rPr lang="en-US" sz="3600" b="1"/>
              <a:t>Artful Accessibility</a:t>
            </a:r>
            <a:r>
              <a:rPr lang="en-US" sz="3600"/>
              <a:t>. </a:t>
            </a:r>
          </a:p>
          <a:p>
            <a:r>
              <a:rPr lang="en-US" sz="3600"/>
              <a:t>I’m Mustafa, alongside my partner Marysoul, under the guidance of our supervisor, Julia.</a:t>
            </a:r>
          </a:p>
          <a:p>
            <a:endParaRPr lang="en-US"/>
          </a:p>
        </p:txBody>
      </p:sp>
      <p:sp>
        <p:nvSpPr>
          <p:cNvPr id="4" name="Slide Number Placeholder 3"/>
          <p:cNvSpPr>
            <a:spLocks noGrp="1"/>
          </p:cNvSpPr>
          <p:nvPr>
            <p:ph type="sldNum" sz="quarter" idx="5"/>
          </p:nvPr>
        </p:nvSpPr>
        <p:spPr/>
        <p:txBody>
          <a:bodyPr/>
          <a:lstStyle/>
          <a:p>
            <a:fld id="{19B4F1AC-6B81-4E83-AFDB-D4EB44B2ABEA}" type="slidenum">
              <a:rPr lang="en-US" smtClean="0"/>
              <a:t>1</a:t>
            </a:fld>
            <a:endParaRPr lang="en-US"/>
          </a:p>
        </p:txBody>
      </p:sp>
    </p:spTree>
    <p:extLst>
      <p:ext uri="{BB962C8B-B14F-4D97-AF65-F5344CB8AC3E}">
        <p14:creationId xmlns:p14="http://schemas.microsoft.com/office/powerpoint/2010/main" val="127034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3 paintings, the first two painting are already registered in the system but we want to install new devices on the 3</a:t>
            </a:r>
            <a:r>
              <a:rPr lang="en-US" baseline="30000" dirty="0"/>
              <a:t>rd</a:t>
            </a:r>
            <a:r>
              <a:rPr lang="en-US" dirty="0"/>
              <a:t> painting which is not connected or registered in our system yet. </a:t>
            </a:r>
          </a:p>
          <a:p>
            <a:r>
              <a:rPr lang="en-US" dirty="0"/>
              <a:t>How we can do that in easy way and no technical configurations needed?</a:t>
            </a:r>
          </a:p>
          <a:p>
            <a:r>
              <a:rPr lang="en-US" dirty="0"/>
              <a:t>The user only has to put the name painting in the frontend, and the backend will handle all the logic automatically by installing new </a:t>
            </a:r>
            <a:r>
              <a:rPr lang="en-US" dirty="0" err="1"/>
              <a:t>devicing</a:t>
            </a:r>
            <a:r>
              <a:rPr lang="en-US" dirty="0"/>
              <a:t> using the mqtt protocol</a:t>
            </a:r>
          </a:p>
          <a:p>
            <a:r>
              <a:rPr lang="en-US" dirty="0"/>
              <a:t>All the </a:t>
            </a:r>
            <a:r>
              <a:rPr lang="en-US" dirty="0" err="1"/>
              <a:t>iot</a:t>
            </a:r>
            <a:r>
              <a:rPr lang="en-US" dirty="0"/>
              <a:t> devices will be listening to the mqtt and the backend will send a wave of broadcast to all the devices, but only the not </a:t>
            </a:r>
            <a:r>
              <a:rPr lang="en-US" dirty="0" err="1"/>
              <a:t>regsitred</a:t>
            </a:r>
            <a:r>
              <a:rPr lang="en-US" dirty="0"/>
              <a:t> devices will answer to that broadcast and accept to take a system id from the backend.</a:t>
            </a:r>
          </a:p>
        </p:txBody>
      </p:sp>
      <p:sp>
        <p:nvSpPr>
          <p:cNvPr id="4" name="Slide Number Placeholder 3"/>
          <p:cNvSpPr>
            <a:spLocks noGrp="1"/>
          </p:cNvSpPr>
          <p:nvPr>
            <p:ph type="sldNum" sz="quarter" idx="5"/>
          </p:nvPr>
        </p:nvSpPr>
        <p:spPr/>
        <p:txBody>
          <a:bodyPr/>
          <a:lstStyle/>
          <a:p>
            <a:fld id="{19B4F1AC-6B81-4E83-AFDB-D4EB44B2ABEA}" type="slidenum">
              <a:rPr lang="en-US" smtClean="0"/>
              <a:t>23</a:t>
            </a:fld>
            <a:endParaRPr lang="en-US"/>
          </a:p>
        </p:txBody>
      </p:sp>
    </p:spTree>
    <p:extLst>
      <p:ext uri="{BB962C8B-B14F-4D97-AF65-F5344CB8AC3E}">
        <p14:creationId xmlns:p14="http://schemas.microsoft.com/office/powerpoint/2010/main" val="4148654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B4F1AC-6B81-4E83-AFDB-D4EB44B2ABEA}" type="slidenum">
              <a:rPr lang="en-US" smtClean="0"/>
              <a:t>24</a:t>
            </a:fld>
            <a:endParaRPr lang="en-US"/>
          </a:p>
        </p:txBody>
      </p:sp>
    </p:spTree>
    <p:extLst>
      <p:ext uri="{BB962C8B-B14F-4D97-AF65-F5344CB8AC3E}">
        <p14:creationId xmlns:p14="http://schemas.microsoft.com/office/powerpoint/2010/main" val="1680176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B4F1AC-6B81-4E83-AFDB-D4EB44B2ABEA}" type="slidenum">
              <a:rPr lang="en-US" smtClean="0"/>
              <a:t>27</a:t>
            </a:fld>
            <a:endParaRPr lang="en-US"/>
          </a:p>
        </p:txBody>
      </p:sp>
    </p:spTree>
    <p:extLst>
      <p:ext uri="{BB962C8B-B14F-4D97-AF65-F5344CB8AC3E}">
        <p14:creationId xmlns:p14="http://schemas.microsoft.com/office/powerpoint/2010/main" val="2340898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I’ll explain how our system process works in general .</a:t>
            </a:r>
          </a:p>
          <a:p>
            <a:r>
              <a:rPr lang="en-US"/>
              <a:t>Let’s say a </a:t>
            </a:r>
            <a:r>
              <a:rPr lang="en-US" err="1"/>
              <a:t>persong</a:t>
            </a:r>
            <a:r>
              <a:rPr lang="en-US"/>
              <a:t> is a approaching a certain painting, First step, we use a </a:t>
            </a:r>
            <a:r>
              <a:rPr lang="en-US" b="1"/>
              <a:t>distance sensor</a:t>
            </a:r>
            <a:r>
              <a:rPr lang="en-US"/>
              <a:t> to detect when a visitor approaches the painting. Next, a </a:t>
            </a:r>
            <a:r>
              <a:rPr lang="en-US" b="1"/>
              <a:t>camera captures images</a:t>
            </a:r>
            <a:r>
              <a:rPr lang="en-US"/>
              <a:t> and sends them to a server, which checks if the visitor is using a </a:t>
            </a:r>
            <a:r>
              <a:rPr lang="en-US" b="1"/>
              <a:t>wheelchair</a:t>
            </a:r>
            <a:r>
              <a:rPr lang="en-US"/>
              <a:t>. If a wheelchair is detected, the </a:t>
            </a:r>
            <a:r>
              <a:rPr lang="en-US" b="1"/>
              <a:t>program calculates the right height to match eye level of person,</a:t>
            </a:r>
          </a:p>
          <a:p>
            <a:r>
              <a:rPr lang="en-US"/>
              <a:t> and sends a command to the motor to adjust the painting. Finally, when the visitor leaves, the painting </a:t>
            </a:r>
            <a:r>
              <a:rPr lang="en-US" b="1"/>
              <a:t>automatically resets</a:t>
            </a:r>
            <a:r>
              <a:rPr lang="en-US"/>
              <a:t> to its default height.</a:t>
            </a:r>
          </a:p>
          <a:p>
            <a:endParaRPr lang="en-US"/>
          </a:p>
        </p:txBody>
      </p:sp>
      <p:sp>
        <p:nvSpPr>
          <p:cNvPr id="4" name="Slide Number Placeholder 3"/>
          <p:cNvSpPr>
            <a:spLocks noGrp="1"/>
          </p:cNvSpPr>
          <p:nvPr>
            <p:ph type="sldNum" sz="quarter" idx="5"/>
          </p:nvPr>
        </p:nvSpPr>
        <p:spPr/>
        <p:txBody>
          <a:bodyPr/>
          <a:lstStyle/>
          <a:p>
            <a:fld id="{19B4F1AC-6B81-4E83-AFDB-D4EB44B2ABEA}" type="slidenum">
              <a:rPr lang="en-US" smtClean="0"/>
              <a:t>9</a:t>
            </a:fld>
            <a:endParaRPr lang="en-US"/>
          </a:p>
        </p:txBody>
      </p:sp>
    </p:spTree>
    <p:extLst>
      <p:ext uri="{BB962C8B-B14F-4D97-AF65-F5344CB8AC3E}">
        <p14:creationId xmlns:p14="http://schemas.microsoft.com/office/powerpoint/2010/main" val="422023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will speak the overview of our system architecture</a:t>
            </a:r>
          </a:p>
          <a:p>
            <a:r>
              <a:rPr lang="en-US"/>
              <a:t>Our system consist of frontend, backend, Machine learning on a cloud, and finally </a:t>
            </a:r>
            <a:r>
              <a:rPr lang="en-US" err="1"/>
              <a:t>iot</a:t>
            </a:r>
            <a:r>
              <a:rPr lang="en-US"/>
              <a:t> devices </a:t>
            </a:r>
          </a:p>
          <a:p>
            <a:r>
              <a:rPr lang="en-US"/>
              <a:t>In the next slides we will speak about each aspect in depth.</a:t>
            </a:r>
          </a:p>
        </p:txBody>
      </p:sp>
      <p:sp>
        <p:nvSpPr>
          <p:cNvPr id="4" name="Slide Number Placeholder 3"/>
          <p:cNvSpPr>
            <a:spLocks noGrp="1"/>
          </p:cNvSpPr>
          <p:nvPr>
            <p:ph type="sldNum" sz="quarter" idx="5"/>
          </p:nvPr>
        </p:nvSpPr>
        <p:spPr/>
        <p:txBody>
          <a:bodyPr/>
          <a:lstStyle/>
          <a:p>
            <a:fld id="{19B4F1AC-6B81-4E83-AFDB-D4EB44B2ABEA}" type="slidenum">
              <a:rPr lang="en-US" smtClean="0"/>
              <a:t>10</a:t>
            </a:fld>
            <a:endParaRPr lang="en-US"/>
          </a:p>
        </p:txBody>
      </p:sp>
    </p:spTree>
    <p:extLst>
      <p:ext uri="{BB962C8B-B14F-4D97-AF65-F5344CB8AC3E}">
        <p14:creationId xmlns:p14="http://schemas.microsoft.com/office/powerpoint/2010/main" val="4142776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Firsly</a:t>
            </a:r>
            <a:r>
              <a:rPr lang="en-US"/>
              <a:t>, I will start speaking about </a:t>
            </a:r>
            <a:r>
              <a:rPr lang="en-US" err="1"/>
              <a:t>iot</a:t>
            </a:r>
            <a:r>
              <a:rPr lang="en-US"/>
              <a:t> devices in depth </a:t>
            </a:r>
          </a:p>
        </p:txBody>
      </p:sp>
      <p:sp>
        <p:nvSpPr>
          <p:cNvPr id="4" name="Slide Number Placeholder 3"/>
          <p:cNvSpPr>
            <a:spLocks noGrp="1"/>
          </p:cNvSpPr>
          <p:nvPr>
            <p:ph type="sldNum" sz="quarter" idx="5"/>
          </p:nvPr>
        </p:nvSpPr>
        <p:spPr/>
        <p:txBody>
          <a:bodyPr/>
          <a:lstStyle/>
          <a:p>
            <a:fld id="{19B4F1AC-6B81-4E83-AFDB-D4EB44B2ABEA}" type="slidenum">
              <a:rPr lang="en-US" smtClean="0"/>
              <a:t>11</a:t>
            </a:fld>
            <a:endParaRPr lang="en-US"/>
          </a:p>
        </p:txBody>
      </p:sp>
    </p:spTree>
    <p:extLst>
      <p:ext uri="{BB962C8B-B14F-4D97-AF65-F5344CB8AC3E}">
        <p14:creationId xmlns:p14="http://schemas.microsoft.com/office/powerpoint/2010/main" val="876675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devices </a:t>
            </a:r>
            <a:r>
              <a:rPr lang="en-US" err="1"/>
              <a:t>consisit</a:t>
            </a:r>
            <a:r>
              <a:rPr lang="en-US"/>
              <a:t> of </a:t>
            </a:r>
            <a:r>
              <a:rPr lang="en-US" err="1"/>
              <a:t>rasperri</a:t>
            </a:r>
            <a:r>
              <a:rPr lang="en-US"/>
              <a:t> pi microcontroller, a camera for analyzing </a:t>
            </a:r>
            <a:r>
              <a:rPr lang="en-US" err="1"/>
              <a:t>imgaes</a:t>
            </a:r>
            <a:r>
              <a:rPr lang="en-US"/>
              <a:t>, ultrasonic distance sensor for detecting people approaching, </a:t>
            </a:r>
          </a:p>
          <a:p>
            <a:r>
              <a:rPr lang="en-US"/>
              <a:t>And lastly a case with fan for cosmetic and heating reasons </a:t>
            </a:r>
          </a:p>
        </p:txBody>
      </p:sp>
      <p:sp>
        <p:nvSpPr>
          <p:cNvPr id="4" name="Slide Number Placeholder 3"/>
          <p:cNvSpPr>
            <a:spLocks noGrp="1"/>
          </p:cNvSpPr>
          <p:nvPr>
            <p:ph type="sldNum" sz="quarter" idx="5"/>
          </p:nvPr>
        </p:nvSpPr>
        <p:spPr/>
        <p:txBody>
          <a:bodyPr/>
          <a:lstStyle/>
          <a:p>
            <a:fld id="{19B4F1AC-6B81-4E83-AFDB-D4EB44B2ABEA}" type="slidenum">
              <a:rPr lang="en-US" smtClean="0"/>
              <a:t>12</a:t>
            </a:fld>
            <a:endParaRPr lang="en-US"/>
          </a:p>
        </p:txBody>
      </p:sp>
    </p:spTree>
    <p:extLst>
      <p:ext uri="{BB962C8B-B14F-4D97-AF65-F5344CB8AC3E}">
        <p14:creationId xmlns:p14="http://schemas.microsoft.com/office/powerpoint/2010/main" val="2657572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how we connected all the components together,</a:t>
            </a:r>
          </a:p>
          <a:p>
            <a:r>
              <a:rPr lang="en-US" dirty="0"/>
              <a:t>we worked on 2 devices, each device has its own camera and sensor, </a:t>
            </a:r>
          </a:p>
          <a:p>
            <a:r>
              <a:rPr lang="en-US" dirty="0"/>
              <a:t>our system can handle multiple devices and we will show how in video</a:t>
            </a:r>
          </a:p>
          <a:p>
            <a:r>
              <a:rPr lang="en-US" dirty="0"/>
              <a:t>We also integrated our devices with m5stack, which is the microcontroller for the </a:t>
            </a:r>
            <a:r>
              <a:rPr lang="en-US" dirty="0" err="1"/>
              <a:t>mechincal</a:t>
            </a:r>
            <a:r>
              <a:rPr lang="en-US" dirty="0"/>
              <a:t> team</a:t>
            </a:r>
          </a:p>
        </p:txBody>
      </p:sp>
      <p:sp>
        <p:nvSpPr>
          <p:cNvPr id="4" name="Slide Number Placeholder 3"/>
          <p:cNvSpPr>
            <a:spLocks noGrp="1"/>
          </p:cNvSpPr>
          <p:nvPr>
            <p:ph type="sldNum" sz="quarter" idx="5"/>
          </p:nvPr>
        </p:nvSpPr>
        <p:spPr/>
        <p:txBody>
          <a:bodyPr/>
          <a:lstStyle/>
          <a:p>
            <a:fld id="{19B4F1AC-6B81-4E83-AFDB-D4EB44B2ABEA}" type="slidenum">
              <a:rPr lang="en-US" smtClean="0"/>
              <a:t>13</a:t>
            </a:fld>
            <a:endParaRPr lang="en-US"/>
          </a:p>
        </p:txBody>
      </p:sp>
    </p:spTree>
    <p:extLst>
      <p:ext uri="{BB962C8B-B14F-4D97-AF65-F5344CB8AC3E}">
        <p14:creationId xmlns:p14="http://schemas.microsoft.com/office/powerpoint/2010/main" val="2733030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will talk about the backend server, </a:t>
            </a:r>
          </a:p>
          <a:p>
            <a:r>
              <a:rPr lang="en-US"/>
              <a:t>Which is the backbone of our system because it handles every aspect of the system</a:t>
            </a:r>
          </a:p>
        </p:txBody>
      </p:sp>
      <p:sp>
        <p:nvSpPr>
          <p:cNvPr id="4" name="Slide Number Placeholder 3"/>
          <p:cNvSpPr>
            <a:spLocks noGrp="1"/>
          </p:cNvSpPr>
          <p:nvPr>
            <p:ph type="sldNum" sz="quarter" idx="5"/>
          </p:nvPr>
        </p:nvSpPr>
        <p:spPr/>
        <p:txBody>
          <a:bodyPr/>
          <a:lstStyle/>
          <a:p>
            <a:fld id="{19B4F1AC-6B81-4E83-AFDB-D4EB44B2ABEA}" type="slidenum">
              <a:rPr lang="en-US" smtClean="0"/>
              <a:t>16</a:t>
            </a:fld>
            <a:endParaRPr lang="en-US"/>
          </a:p>
        </p:txBody>
      </p:sp>
    </p:spTree>
    <p:extLst>
      <p:ext uri="{BB962C8B-B14F-4D97-AF65-F5344CB8AC3E}">
        <p14:creationId xmlns:p14="http://schemas.microsoft.com/office/powerpoint/2010/main" val="75905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that reason we choose NodeJS, which can handle asynchronous operations, which is good for our system because coming to 3</a:t>
            </a:r>
            <a:r>
              <a:rPr lang="en-US" baseline="30000" dirty="0"/>
              <a:t>rd</a:t>
            </a:r>
            <a:r>
              <a:rPr lang="en-US" dirty="0"/>
              <a:t> point</a:t>
            </a:r>
          </a:p>
          <a:p>
            <a:r>
              <a:rPr lang="en-US" dirty="0"/>
              <a:t>The backend handles </a:t>
            </a:r>
            <a:r>
              <a:rPr lang="en-US" dirty="0" err="1"/>
              <a:t>commucating</a:t>
            </a:r>
            <a:r>
              <a:rPr lang="en-US" dirty="0"/>
              <a:t> with frontend, </a:t>
            </a:r>
            <a:r>
              <a:rPr lang="en-US" dirty="0" err="1"/>
              <a:t>iot</a:t>
            </a:r>
            <a:r>
              <a:rPr lang="en-US" dirty="0"/>
              <a:t>, mqtt broker, cloud</a:t>
            </a:r>
          </a:p>
          <a:p>
            <a:endParaRPr lang="en-US" dirty="0"/>
          </a:p>
          <a:p>
            <a:endParaRPr lang="en-US" dirty="0"/>
          </a:p>
        </p:txBody>
      </p:sp>
      <p:sp>
        <p:nvSpPr>
          <p:cNvPr id="4" name="Slide Number Placeholder 3"/>
          <p:cNvSpPr>
            <a:spLocks noGrp="1"/>
          </p:cNvSpPr>
          <p:nvPr>
            <p:ph type="sldNum" sz="quarter" idx="5"/>
          </p:nvPr>
        </p:nvSpPr>
        <p:spPr/>
        <p:txBody>
          <a:bodyPr/>
          <a:lstStyle/>
          <a:p>
            <a:fld id="{19B4F1AC-6B81-4E83-AFDB-D4EB44B2ABEA}" type="slidenum">
              <a:rPr lang="en-US" smtClean="0"/>
              <a:t>17</a:t>
            </a:fld>
            <a:endParaRPr lang="en-US"/>
          </a:p>
        </p:txBody>
      </p:sp>
    </p:spTree>
    <p:extLst>
      <p:ext uri="{BB962C8B-B14F-4D97-AF65-F5344CB8AC3E}">
        <p14:creationId xmlns:p14="http://schemas.microsoft.com/office/powerpoint/2010/main" val="36683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will talk bout the MQTT Broker, which </a:t>
            </a:r>
            <a:r>
              <a:rPr lang="en-US" err="1"/>
              <a:t>connectes</a:t>
            </a:r>
            <a:r>
              <a:rPr lang="en-US"/>
              <a:t> between multiple </a:t>
            </a:r>
            <a:r>
              <a:rPr lang="en-US" err="1"/>
              <a:t>iot</a:t>
            </a:r>
            <a:r>
              <a:rPr lang="en-US"/>
              <a:t> devices without backend server.</a:t>
            </a:r>
          </a:p>
        </p:txBody>
      </p:sp>
      <p:sp>
        <p:nvSpPr>
          <p:cNvPr id="4" name="Slide Number Placeholder 3"/>
          <p:cNvSpPr>
            <a:spLocks noGrp="1"/>
          </p:cNvSpPr>
          <p:nvPr>
            <p:ph type="sldNum" sz="quarter" idx="5"/>
          </p:nvPr>
        </p:nvSpPr>
        <p:spPr/>
        <p:txBody>
          <a:bodyPr/>
          <a:lstStyle/>
          <a:p>
            <a:fld id="{19B4F1AC-6B81-4E83-AFDB-D4EB44B2ABEA}" type="slidenum">
              <a:rPr lang="en-US" smtClean="0"/>
              <a:t>21</a:t>
            </a:fld>
            <a:endParaRPr lang="en-US"/>
          </a:p>
        </p:txBody>
      </p:sp>
    </p:spTree>
    <p:extLst>
      <p:ext uri="{BB962C8B-B14F-4D97-AF65-F5344CB8AC3E}">
        <p14:creationId xmlns:p14="http://schemas.microsoft.com/office/powerpoint/2010/main" val="327817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F9131BD-9290-4617-95DB-2FF8F1CF21D5}"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90476B-9A72-4016-B6B1-66979A2F9AE7}"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4A6EEA-1DAB-4E81-B25B-B0623113E06A}"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A8F1E0-B987-4EA9-8A23-396270868399}"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EA225-398B-4B36-9925-42A6990FC426}" type="datetime1">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C411F6-97D8-4047-B32F-537D85094339}"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678305-E477-4E39-9233-FDDEFC897A33}" type="datetime1">
              <a:rPr lang="en-US" smtClean="0"/>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3084D7-8E7F-432C-81A7-8AEA71AAF1CE}" type="datetime1">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568450" y="9715497"/>
            <a:ext cx="2133600" cy="365125"/>
          </a:xfrm>
        </p:spPr>
        <p:txBody>
          <a:bodyPr/>
          <a:lstStyle/>
          <a:p>
            <a:fld id="{97D12F41-5E0E-4D38-AB13-B625D53A4D66}" type="datetime1">
              <a:rPr lang="en-US" smtClean="0"/>
              <a:t>2/3/2025</a:t>
            </a:fld>
            <a:endParaRPr lang="en-US"/>
          </a:p>
        </p:txBody>
      </p:sp>
      <p:sp>
        <p:nvSpPr>
          <p:cNvPr id="3" name="Footer Placeholder 2"/>
          <p:cNvSpPr>
            <a:spLocks noGrp="1"/>
          </p:cNvSpPr>
          <p:nvPr>
            <p:ph type="ftr" sz="quarter" idx="11"/>
          </p:nvPr>
        </p:nvSpPr>
        <p:spPr>
          <a:xfrm>
            <a:off x="3841750" y="9715496"/>
            <a:ext cx="2895600" cy="365125"/>
          </a:xfrm>
        </p:spPr>
        <p:txBody>
          <a:bodyPr/>
          <a:lstStyle/>
          <a:p>
            <a:endParaRPr lang="en-US" dirty="0"/>
          </a:p>
        </p:txBody>
      </p:sp>
      <p:sp>
        <p:nvSpPr>
          <p:cNvPr id="4" name="Slide Number Placeholder 3"/>
          <p:cNvSpPr>
            <a:spLocks noGrp="1"/>
          </p:cNvSpPr>
          <p:nvPr>
            <p:ph type="sldNum" sz="quarter" idx="12"/>
          </p:nvPr>
        </p:nvSpPr>
        <p:spPr>
          <a:xfrm>
            <a:off x="8877300" y="9740884"/>
            <a:ext cx="533400" cy="365125"/>
          </a:xfrm>
        </p:spPr>
        <p:txBody>
          <a:bodyPr/>
          <a:lstStyle>
            <a:lvl1pPr>
              <a:defRPr sz="1800" b="1">
                <a:solidFill>
                  <a:schemeClr val="tx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9C55EA-1469-4C21-B341-230B88B572F3}"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F1BFA6-341D-46A4-A327-40717C72D3FD}" type="datetime1">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6EF401-A41D-46EE-A399-2EA1E594DDA1}" type="datetime1">
              <a:rPr lang="en-US" smtClean="0"/>
              <a:t>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image" Target="../media/image20.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0.png"/><Relationship Id="rId4" Type="http://schemas.microsoft.com/office/2011/relationships/inkAction" Target="../ink/inkAction1.xml"/><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34.png"/><Relationship Id="rId4" Type="http://schemas.openxmlformats.org/officeDocument/2006/relationships/image" Target="../media/image9.sv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pn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3" Type="http://schemas.microsoft.com/office/2011/relationships/inkAction" Target="../ink/inkAction2.xml"/><Relationship Id="rId7"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9.svg"/><Relationship Id="rId7" Type="http://schemas.openxmlformats.org/officeDocument/2006/relationships/customXml" Target="../ink/ink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0.png"/><Relationship Id="rId4" Type="http://schemas.microsoft.com/office/2011/relationships/inkAction" Target="../ink/inkAction3.xml"/><Relationship Id="rId9"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8" Type="http://schemas.openxmlformats.org/officeDocument/2006/relationships/image" Target="../media/image14.svg"/><Relationship Id="rId3" Type="http://schemas.microsoft.com/office/2011/relationships/inkAction" Target="../ink/inkAction4.xml"/><Relationship Id="rId7"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8.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6.png"/><Relationship Id="rId4" Type="http://schemas.microsoft.com/office/2011/relationships/inkAction" Target="../ink/inkAction5.xml"/><Relationship Id="rId9" Type="http://schemas.openxmlformats.org/officeDocument/2006/relationships/image" Target="../media/image14.sv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48.png"/><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hyperlink" Target="https://drive.google.com/drive/folders/1U968es17HtqxNOpzP0TXjfNcJSp-wh6C"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6.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8.png"/><Relationship Id="rId7" Type="http://schemas.openxmlformats.org/officeDocument/2006/relationships/diagramData" Target="../diagrams/data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svg"/><Relationship Id="rId11" Type="http://schemas.microsoft.com/office/2007/relationships/diagramDrawing" Target="../diagrams/drawing2.xml"/><Relationship Id="rId5" Type="http://schemas.openxmlformats.org/officeDocument/2006/relationships/image" Target="../media/image5.png"/><Relationship Id="rId10" Type="http://schemas.openxmlformats.org/officeDocument/2006/relationships/diagramColors" Target="../diagrams/colors2.xml"/><Relationship Id="rId4" Type="http://schemas.openxmlformats.org/officeDocument/2006/relationships/image" Target="../media/image9.svg"/><Relationship Id="rId9"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10" Type="http://schemas.openxmlformats.org/officeDocument/2006/relationships/image" Target="../media/image16.svg"/><Relationship Id="rId4" Type="http://schemas.openxmlformats.org/officeDocument/2006/relationships/image" Target="../media/image5.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5.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sv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97165" y="0"/>
            <a:ext cx="3690835" cy="10287000"/>
          </a:xfrm>
          <a:custGeom>
            <a:avLst/>
            <a:gdLst/>
            <a:ahLst/>
            <a:cxnLst/>
            <a:rect l="l" t="t" r="r" b="b"/>
            <a:pathLst>
              <a:path w="3690835" h="10287000">
                <a:moveTo>
                  <a:pt x="0" y="0"/>
                </a:moveTo>
                <a:lnTo>
                  <a:pt x="3690835" y="0"/>
                </a:lnTo>
                <a:lnTo>
                  <a:pt x="369083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r="-92546" b="-1065"/>
            </a:stretch>
          </a:blipFill>
        </p:spPr>
        <p:txBody>
          <a:bodyPr/>
          <a:lstStyle/>
          <a:p>
            <a:endParaRPr lang="en-US"/>
          </a:p>
        </p:txBody>
      </p:sp>
      <p:sp>
        <p:nvSpPr>
          <p:cNvPr id="3" name="Freeform 3"/>
          <p:cNvSpPr/>
          <p:nvPr/>
        </p:nvSpPr>
        <p:spPr>
          <a:xfrm>
            <a:off x="2985401" y="1028700"/>
            <a:ext cx="11861000" cy="2216882"/>
          </a:xfrm>
          <a:custGeom>
            <a:avLst/>
            <a:gdLst/>
            <a:ahLst/>
            <a:cxnLst/>
            <a:rect l="l" t="t" r="r" b="b"/>
            <a:pathLst>
              <a:path w="11861000" h="2216882">
                <a:moveTo>
                  <a:pt x="0" y="0"/>
                </a:moveTo>
                <a:lnTo>
                  <a:pt x="11861000" y="0"/>
                </a:lnTo>
                <a:lnTo>
                  <a:pt x="11861000" y="2216882"/>
                </a:lnTo>
                <a:lnTo>
                  <a:pt x="0" y="2216882"/>
                </a:lnTo>
                <a:lnTo>
                  <a:pt x="0" y="0"/>
                </a:lnTo>
                <a:close/>
              </a:path>
            </a:pathLst>
          </a:custGeom>
          <a:blipFill>
            <a:blip r:embed="rId5"/>
            <a:stretch>
              <a:fillRect t="-1341"/>
            </a:stretch>
          </a:blipFill>
        </p:spPr>
        <p:txBody>
          <a:bodyPr/>
          <a:lstStyle/>
          <a:p>
            <a:endParaRPr lang="en-US"/>
          </a:p>
        </p:txBody>
      </p:sp>
      <p:sp>
        <p:nvSpPr>
          <p:cNvPr id="4" name="TextBox 4"/>
          <p:cNvSpPr txBox="1"/>
          <p:nvPr/>
        </p:nvSpPr>
        <p:spPr>
          <a:xfrm>
            <a:off x="2073959" y="3535548"/>
            <a:ext cx="12772442" cy="4589013"/>
          </a:xfrm>
          <a:prstGeom prst="rect">
            <a:avLst/>
          </a:prstGeom>
        </p:spPr>
        <p:txBody>
          <a:bodyPr lIns="0" tIns="0" rIns="0" bIns="0" rtlCol="0" anchor="t">
            <a:spAutoFit/>
          </a:bodyPr>
          <a:lstStyle/>
          <a:p>
            <a:pPr algn="ctr">
              <a:lnSpc>
                <a:spcPts val="8959"/>
              </a:lnSpc>
            </a:pPr>
            <a:r>
              <a:rPr lang="en-US" sz="6399" b="1">
                <a:solidFill>
                  <a:srgbClr val="0F4662"/>
                </a:solidFill>
                <a:latin typeface="Cormorant Garamond Bold"/>
                <a:ea typeface="Cormorant Garamond Bold"/>
                <a:cs typeface="Cormorant Garamond Bold"/>
                <a:sym typeface="Cormorant Garamond Bold"/>
              </a:rPr>
              <a:t>Artful Accessibility -</a:t>
            </a:r>
          </a:p>
          <a:p>
            <a:pPr algn="ctr">
              <a:lnSpc>
                <a:spcPts val="8959"/>
              </a:lnSpc>
            </a:pPr>
            <a:r>
              <a:rPr lang="en-US" sz="6399" b="1">
                <a:solidFill>
                  <a:srgbClr val="0F4662"/>
                </a:solidFill>
                <a:latin typeface="Cormorant Garamond Bold"/>
                <a:ea typeface="Cormorant Garamond Bold"/>
                <a:cs typeface="Cormorant Garamond Bold"/>
                <a:sym typeface="Cormorant Garamond Bold"/>
              </a:rPr>
              <a:t>Individuals with Mobility Disabilities in Art Exhibition</a:t>
            </a:r>
          </a:p>
          <a:p>
            <a:pPr algn="ctr">
              <a:lnSpc>
                <a:spcPts val="4479"/>
              </a:lnSpc>
            </a:pPr>
            <a:r>
              <a:rPr lang="en-US" sz="3199" b="1">
                <a:solidFill>
                  <a:srgbClr val="000000"/>
                </a:solidFill>
                <a:latin typeface="Cormorant Garamond Bold"/>
                <a:ea typeface="Cormorant Garamond Bold"/>
                <a:cs typeface="Cormorant Garamond Bold"/>
                <a:sym typeface="Cormorant Garamond Bold"/>
              </a:rPr>
              <a:t>Final Project Phase -61999</a:t>
            </a:r>
          </a:p>
          <a:p>
            <a:pPr algn="ctr">
              <a:lnSpc>
                <a:spcPts val="4479"/>
              </a:lnSpc>
            </a:pPr>
            <a:r>
              <a:rPr lang="en-US" sz="3199" b="1">
                <a:solidFill>
                  <a:srgbClr val="000000"/>
                </a:solidFill>
                <a:latin typeface="Cormorant Garamond Bold"/>
                <a:ea typeface="Cormorant Garamond Bold"/>
                <a:cs typeface="Cormorant Garamond Bold"/>
                <a:sym typeface="Cormorant Garamond Bold"/>
              </a:rPr>
              <a:t>24-2-D-6</a:t>
            </a:r>
          </a:p>
        </p:txBody>
      </p:sp>
      <p:sp>
        <p:nvSpPr>
          <p:cNvPr id="5" name="TextBox 5"/>
          <p:cNvSpPr txBox="1"/>
          <p:nvPr/>
        </p:nvSpPr>
        <p:spPr>
          <a:xfrm>
            <a:off x="2819400" y="8331129"/>
            <a:ext cx="4841636" cy="1500505"/>
          </a:xfrm>
          <a:prstGeom prst="rect">
            <a:avLst/>
          </a:prstGeom>
        </p:spPr>
        <p:txBody>
          <a:bodyPr lIns="0" tIns="0" rIns="0" bIns="0" rtlCol="0" anchor="t">
            <a:spAutoFit/>
          </a:bodyPr>
          <a:lstStyle/>
          <a:p>
            <a:pPr algn="l">
              <a:lnSpc>
                <a:spcPts val="6019"/>
              </a:lnSpc>
            </a:pPr>
            <a:r>
              <a:rPr lang="en-US" sz="4299" b="1">
                <a:solidFill>
                  <a:srgbClr val="000000"/>
                </a:solidFill>
                <a:latin typeface="Cormorant Garamond Bold"/>
                <a:ea typeface="Cormorant Garamond Bold"/>
                <a:cs typeface="Cormorant Garamond Bold"/>
                <a:sym typeface="Cormorant Garamond Bold"/>
              </a:rPr>
              <a:t>Marysoul Karawany</a:t>
            </a:r>
          </a:p>
          <a:p>
            <a:pPr algn="l">
              <a:lnSpc>
                <a:spcPts val="6019"/>
              </a:lnSpc>
            </a:pPr>
            <a:r>
              <a:rPr lang="en-US" sz="4299" b="1">
                <a:solidFill>
                  <a:srgbClr val="000000"/>
                </a:solidFill>
                <a:latin typeface="Cormorant Garamond Bold"/>
                <a:ea typeface="Cormorant Garamond Bold"/>
                <a:cs typeface="Cormorant Garamond Bold"/>
                <a:sym typeface="Cormorant Garamond Bold"/>
              </a:rPr>
              <a:t>Mustafa Shama  </a:t>
            </a:r>
          </a:p>
        </p:txBody>
      </p:sp>
      <p:sp>
        <p:nvSpPr>
          <p:cNvPr id="6" name="TextBox 6"/>
          <p:cNvSpPr txBox="1"/>
          <p:nvPr/>
        </p:nvSpPr>
        <p:spPr>
          <a:xfrm>
            <a:off x="10287000" y="8376214"/>
            <a:ext cx="3498652" cy="1455420"/>
          </a:xfrm>
          <a:prstGeom prst="rect">
            <a:avLst/>
          </a:prstGeom>
        </p:spPr>
        <p:txBody>
          <a:bodyPr lIns="0" tIns="0" rIns="0" bIns="0" rtlCol="0" anchor="t">
            <a:spAutoFit/>
          </a:bodyPr>
          <a:lstStyle/>
          <a:p>
            <a:pPr algn="l">
              <a:lnSpc>
                <a:spcPts val="5880"/>
              </a:lnSpc>
              <a:spcBef>
                <a:spcPct val="0"/>
              </a:spcBef>
            </a:pPr>
            <a:r>
              <a:rPr lang="en-US" sz="4200" b="1">
                <a:solidFill>
                  <a:srgbClr val="000000"/>
                </a:solidFill>
                <a:latin typeface="Cormorant Garamond Bold"/>
                <a:ea typeface="Cormorant Garamond Bold"/>
                <a:cs typeface="Cormorant Garamond Bold"/>
                <a:sym typeface="Cormorant Garamond Bold"/>
              </a:rPr>
              <a:t>Supervisor:</a:t>
            </a:r>
          </a:p>
          <a:p>
            <a:pPr algn="l">
              <a:lnSpc>
                <a:spcPts val="5880"/>
              </a:lnSpc>
              <a:spcBef>
                <a:spcPct val="0"/>
              </a:spcBef>
            </a:pPr>
            <a:r>
              <a:rPr lang="en-US" sz="4200" b="1">
                <a:solidFill>
                  <a:srgbClr val="000000"/>
                </a:solidFill>
                <a:latin typeface="Cormorant Garamond Bold"/>
                <a:ea typeface="Cormorant Garamond Bold"/>
                <a:cs typeface="Cormorant Garamond Bold"/>
                <a:sym typeface="Cormorant Garamond Bold"/>
              </a:rPr>
              <a:t>Dr. Julia </a:t>
            </a:r>
            <a:r>
              <a:rPr lang="en-US" sz="4200" b="1" err="1">
                <a:solidFill>
                  <a:srgbClr val="000000"/>
                </a:solidFill>
                <a:latin typeface="Cormorant Garamond Bold"/>
                <a:ea typeface="Cormorant Garamond Bold"/>
                <a:cs typeface="Cormorant Garamond Bold"/>
                <a:sym typeface="Cormorant Garamond Bold"/>
              </a:rPr>
              <a:t>Sheidin</a:t>
            </a:r>
            <a:endParaRPr lang="en-US" sz="4200" b="1">
              <a:solidFill>
                <a:srgbClr val="000000"/>
              </a:solidFill>
              <a:latin typeface="Cormorant Garamond Bold"/>
              <a:ea typeface="Cormorant Garamond Bold"/>
              <a:cs typeface="Cormorant Garamond Bold"/>
              <a:sym typeface="Cormorant Garamond Bo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phone&#10;&#10;Description automatically generated">
            <a:extLst>
              <a:ext uri="{FF2B5EF4-FFF2-40B4-BE49-F238E27FC236}">
                <a16:creationId xmlns:a16="http://schemas.microsoft.com/office/drawing/2014/main" id="{CA198C41-D345-D4F9-E984-831222CFD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014" y="0"/>
            <a:ext cx="14421971" cy="10287000"/>
          </a:xfrm>
          <a:prstGeom prst="rect">
            <a:avLst/>
          </a:prstGeom>
        </p:spPr>
      </p:pic>
      <p:sp>
        <p:nvSpPr>
          <p:cNvPr id="2" name="Freeform 2">
            <a:extLst>
              <a:ext uri="{FF2B5EF4-FFF2-40B4-BE49-F238E27FC236}">
                <a16:creationId xmlns:a16="http://schemas.microsoft.com/office/drawing/2014/main" id="{C4F4F416-1CF0-8635-44DA-5FAA1E6B7191}"/>
              </a:ext>
            </a:extLst>
          </p:cNvPr>
          <p:cNvSpPr/>
          <p:nvPr/>
        </p:nvSpPr>
        <p:spPr>
          <a:xfrm flipH="1">
            <a:off x="-35426" y="9048327"/>
            <a:ext cx="2270900" cy="1238673"/>
          </a:xfrm>
          <a:custGeom>
            <a:avLst/>
            <a:gdLst/>
            <a:ahLst/>
            <a:cxnLst/>
            <a:rect l="l" t="t" r="r" b="b"/>
            <a:pathLst>
              <a:path w="2270900" h="1238673">
                <a:moveTo>
                  <a:pt x="2270900" y="0"/>
                </a:moveTo>
                <a:lnTo>
                  <a:pt x="0" y="0"/>
                </a:lnTo>
                <a:lnTo>
                  <a:pt x="0" y="1238673"/>
                </a:lnTo>
                <a:lnTo>
                  <a:pt x="2270900" y="1238673"/>
                </a:lnTo>
                <a:lnTo>
                  <a:pt x="227090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24B4AEC1-692F-D82D-9E50-12034F1B51D6}"/>
              </a:ext>
            </a:extLst>
          </p:cNvPr>
          <p:cNvSpPr/>
          <p:nvPr/>
        </p:nvSpPr>
        <p:spPr>
          <a:xfrm>
            <a:off x="1142" y="0"/>
            <a:ext cx="3453247" cy="2079620"/>
          </a:xfrm>
          <a:custGeom>
            <a:avLst/>
            <a:gdLst/>
            <a:ahLst/>
            <a:cxnLst/>
            <a:rect l="l" t="t" r="r" b="b"/>
            <a:pathLst>
              <a:path w="3453247" h="2079620">
                <a:moveTo>
                  <a:pt x="0" y="0"/>
                </a:moveTo>
                <a:lnTo>
                  <a:pt x="3453247" y="0"/>
                </a:lnTo>
                <a:lnTo>
                  <a:pt x="3453247" y="2079620"/>
                </a:lnTo>
                <a:lnTo>
                  <a:pt x="0" y="2079620"/>
                </a:lnTo>
                <a:lnTo>
                  <a:pt x="0" y="0"/>
                </a:lnTo>
                <a:close/>
              </a:path>
            </a:pathLst>
          </a:custGeom>
          <a:blipFill>
            <a:blip r:embed="rId6">
              <a:extLst>
                <a:ext uri="{96DAC541-7B7A-43D3-8B79-37D633B846F1}">
                  <asvg:svgBlip xmlns:asvg="http://schemas.microsoft.com/office/drawing/2016/SVG/main" r:embed="rId7"/>
                </a:ext>
              </a:extLst>
            </a:blip>
            <a:stretch>
              <a:fillRect b="-154396"/>
            </a:stretch>
          </a:blipFill>
          <a:ln cap="sq">
            <a:noFill/>
            <a:prstDash val="solid"/>
            <a:miter/>
          </a:ln>
        </p:spPr>
        <p:txBody>
          <a:bodyPr/>
          <a:lstStyle/>
          <a:p>
            <a:endParaRPr lang="en-US"/>
          </a:p>
        </p:txBody>
      </p:sp>
      <p:sp>
        <p:nvSpPr>
          <p:cNvPr id="4" name="Slide Number Placeholder 3">
            <a:extLst>
              <a:ext uri="{FF2B5EF4-FFF2-40B4-BE49-F238E27FC236}">
                <a16:creationId xmlns:a16="http://schemas.microsoft.com/office/drawing/2014/main" id="{BAD9D406-02CE-0D16-9FA0-18AC2ECCC4C3}"/>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7F82F-BC35-8389-466D-FFF408F6A5DD}"/>
            </a:ext>
          </a:extLst>
        </p:cNvPr>
        <p:cNvGrpSpPr/>
        <p:nvPr/>
      </p:nvGrpSpPr>
      <p:grpSpPr>
        <a:xfrm>
          <a:off x="0" y="0"/>
          <a:ext cx="0" cy="0"/>
          <a:chOff x="0" y="0"/>
          <a:chExt cx="0" cy="0"/>
        </a:xfrm>
      </p:grpSpPr>
      <p:pic>
        <p:nvPicPr>
          <p:cNvPr id="9" name="Picture 8" descr="A screenshot of a phone&#10;&#10;Description automatically generated">
            <a:extLst>
              <a:ext uri="{FF2B5EF4-FFF2-40B4-BE49-F238E27FC236}">
                <a16:creationId xmlns:a16="http://schemas.microsoft.com/office/drawing/2014/main" id="{1D34AB84-5638-CC46-CF75-91DC73B73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014" y="0"/>
            <a:ext cx="14421971" cy="102870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18" name="Ink 17">
                <a:extLst>
                  <a:ext uri="{FF2B5EF4-FFF2-40B4-BE49-F238E27FC236}">
                    <a16:creationId xmlns:a16="http://schemas.microsoft.com/office/drawing/2014/main" id="{C32E49DB-9C09-0376-7F33-C504415B0FBD}"/>
                  </a:ext>
                </a:extLst>
              </p14:cNvPr>
              <p14:cNvContentPartPr/>
              <p14:nvPr>
                <p:extLst>
                  <p:ext uri="{42D2F446-02D8-4167-A562-619A0277C38B}">
                    <p15:isNarration xmlns:p15="http://schemas.microsoft.com/office/powerpoint/2012/main" val="1"/>
                  </p:ext>
                </p:extLst>
              </p14:nvPr>
            </p14:nvContentPartPr>
            <p14:xfrm>
              <a:off x="11834640" y="856800"/>
              <a:ext cx="5038560" cy="4436640"/>
            </p14:xfrm>
          </p:contentPart>
        </mc:Choice>
        <mc:Fallback>
          <p:pic>
            <p:nvPicPr>
              <p:cNvPr id="18" name="Ink 17">
                <a:extLst>
                  <a:ext uri="{FF2B5EF4-FFF2-40B4-BE49-F238E27FC236}">
                    <a16:creationId xmlns:a16="http://schemas.microsoft.com/office/drawing/2014/main" id="{C32E49DB-9C09-0376-7F33-C504415B0FBD}"/>
                  </a:ext>
                </a:extLst>
              </p:cNvPr>
              <p:cNvPicPr>
                <a:picLocks noGrp="1" noRot="1" noChangeAspect="1" noMove="1" noResize="1" noEditPoints="1" noAdjustHandles="1" noChangeArrowheads="1" noChangeShapeType="1"/>
              </p:cNvPicPr>
              <p:nvPr/>
            </p:nvPicPr>
            <p:blipFill>
              <a:blip r:embed="rId5"/>
              <a:stretch>
                <a:fillRect/>
              </a:stretch>
            </p:blipFill>
            <p:spPr>
              <a:xfrm>
                <a:off x="11825280" y="847440"/>
                <a:ext cx="5057280" cy="4455360"/>
              </a:xfrm>
              <a:prstGeom prst="rect">
                <a:avLst/>
              </a:prstGeom>
            </p:spPr>
          </p:pic>
        </mc:Fallback>
      </mc:AlternateContent>
      <p:sp>
        <p:nvSpPr>
          <p:cNvPr id="2" name="Freeform 2">
            <a:extLst>
              <a:ext uri="{FF2B5EF4-FFF2-40B4-BE49-F238E27FC236}">
                <a16:creationId xmlns:a16="http://schemas.microsoft.com/office/drawing/2014/main" id="{B4A23148-8F77-74A3-035C-1034ED115E36}"/>
              </a:ext>
            </a:extLst>
          </p:cNvPr>
          <p:cNvSpPr/>
          <p:nvPr/>
        </p:nvSpPr>
        <p:spPr>
          <a:xfrm flipH="1">
            <a:off x="-35426" y="9048327"/>
            <a:ext cx="2270900" cy="1238673"/>
          </a:xfrm>
          <a:custGeom>
            <a:avLst/>
            <a:gdLst/>
            <a:ahLst/>
            <a:cxnLst/>
            <a:rect l="l" t="t" r="r" b="b"/>
            <a:pathLst>
              <a:path w="2270900" h="1238673">
                <a:moveTo>
                  <a:pt x="2270900" y="0"/>
                </a:moveTo>
                <a:lnTo>
                  <a:pt x="0" y="0"/>
                </a:lnTo>
                <a:lnTo>
                  <a:pt x="0" y="1238673"/>
                </a:lnTo>
                <a:lnTo>
                  <a:pt x="2270900" y="1238673"/>
                </a:lnTo>
                <a:lnTo>
                  <a:pt x="227090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3E74CCCA-CF8A-1AE4-8EC5-3E2D0297A932}"/>
              </a:ext>
            </a:extLst>
          </p:cNvPr>
          <p:cNvSpPr/>
          <p:nvPr/>
        </p:nvSpPr>
        <p:spPr>
          <a:xfrm>
            <a:off x="1142" y="0"/>
            <a:ext cx="3453247" cy="2079620"/>
          </a:xfrm>
          <a:custGeom>
            <a:avLst/>
            <a:gdLst/>
            <a:ahLst/>
            <a:cxnLst/>
            <a:rect l="l" t="t" r="r" b="b"/>
            <a:pathLst>
              <a:path w="3453247" h="2079620">
                <a:moveTo>
                  <a:pt x="0" y="0"/>
                </a:moveTo>
                <a:lnTo>
                  <a:pt x="3453247" y="0"/>
                </a:lnTo>
                <a:lnTo>
                  <a:pt x="3453247" y="2079620"/>
                </a:lnTo>
                <a:lnTo>
                  <a:pt x="0" y="2079620"/>
                </a:lnTo>
                <a:lnTo>
                  <a:pt x="0" y="0"/>
                </a:lnTo>
                <a:close/>
              </a:path>
            </a:pathLst>
          </a:custGeom>
          <a:blipFill>
            <a:blip r:embed="rId8">
              <a:extLst>
                <a:ext uri="{96DAC541-7B7A-43D3-8B79-37D633B846F1}">
                  <asvg:svgBlip xmlns:asvg="http://schemas.microsoft.com/office/drawing/2016/SVG/main" r:embed="rId9"/>
                </a:ext>
              </a:extLst>
            </a:blip>
            <a:stretch>
              <a:fillRect b="-154396"/>
            </a:stretch>
          </a:blipFill>
          <a:ln cap="sq">
            <a:noFill/>
            <a:prstDash val="solid"/>
            <a:miter/>
          </a:ln>
        </p:spPr>
        <p:txBody>
          <a:bodyPr/>
          <a:lstStyle/>
          <a:p>
            <a:endParaRPr lang="en-US"/>
          </a:p>
        </p:txBody>
      </p:sp>
      <p:sp>
        <p:nvSpPr>
          <p:cNvPr id="4" name="Slide Number Placeholder 3">
            <a:extLst>
              <a:ext uri="{FF2B5EF4-FFF2-40B4-BE49-F238E27FC236}">
                <a16:creationId xmlns:a16="http://schemas.microsoft.com/office/drawing/2014/main" id="{44B33CC0-21E7-72E1-EA61-2AB0A4D1EDD0}"/>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9279901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9"/>
                                          </p:stCondLst>
                                        </p:cTn>
                                        <p:tgtEl>
                                          <p:spTgt spid="18"/>
                                        </p:tgtEl>
                                        <p:attrNameLst>
                                          <p:attrName>style.visibility</p:attrName>
                                        </p:attrNameLst>
                                      </p:cBhvr>
                                      <p:to>
                                        <p:strVal val="visible"/>
                                      </p:to>
                                    </p:set>
                                    <p:cmd type="call" cmd="playFrom(0.0)">
                                      <p:cBhvr>
                                        <p:cTn id="7"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71517" y="9223103"/>
            <a:ext cx="2016483" cy="1099900"/>
          </a:xfrm>
          <a:custGeom>
            <a:avLst/>
            <a:gdLst/>
            <a:ahLst/>
            <a:cxnLst/>
            <a:rect l="l" t="t" r="r" b="b"/>
            <a:pathLst>
              <a:path w="2016483" h="1099900">
                <a:moveTo>
                  <a:pt x="0" y="0"/>
                </a:moveTo>
                <a:lnTo>
                  <a:pt x="2016483" y="0"/>
                </a:lnTo>
                <a:lnTo>
                  <a:pt x="2016483" y="1099900"/>
                </a:lnTo>
                <a:lnTo>
                  <a:pt x="0" y="10999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3" name="Freeform 3"/>
          <p:cNvSpPr/>
          <p:nvPr/>
        </p:nvSpPr>
        <p:spPr>
          <a:xfrm flipH="1">
            <a:off x="15130674" y="-11110"/>
            <a:ext cx="3453247" cy="2079620"/>
          </a:xfrm>
          <a:custGeom>
            <a:avLst/>
            <a:gdLst/>
            <a:ahLst/>
            <a:cxnLst/>
            <a:rect l="l" t="t" r="r" b="b"/>
            <a:pathLst>
              <a:path w="3453247" h="2079620">
                <a:moveTo>
                  <a:pt x="3453247" y="0"/>
                </a:moveTo>
                <a:lnTo>
                  <a:pt x="0" y="0"/>
                </a:lnTo>
                <a:lnTo>
                  <a:pt x="0" y="2079620"/>
                </a:lnTo>
                <a:lnTo>
                  <a:pt x="3453247" y="2079620"/>
                </a:lnTo>
                <a:lnTo>
                  <a:pt x="3453247" y="0"/>
                </a:lnTo>
                <a:close/>
              </a:path>
            </a:pathLst>
          </a:custGeom>
          <a:blipFill>
            <a:blip r:embed="rId5">
              <a:extLst>
                <a:ext uri="{96DAC541-7B7A-43D3-8B79-37D633B846F1}">
                  <asvg:svgBlip xmlns:asvg="http://schemas.microsoft.com/office/drawing/2016/SVG/main" r:embed="rId6"/>
                </a:ext>
              </a:extLst>
            </a:blip>
            <a:stretch>
              <a:fillRect b="-154396"/>
            </a:stretch>
          </a:blipFill>
          <a:ln cap="sq">
            <a:noFill/>
            <a:prstDash val="solid"/>
            <a:miter/>
          </a:ln>
        </p:spPr>
        <p:txBody>
          <a:bodyPr/>
          <a:lstStyle/>
          <a:p>
            <a:endParaRPr lang="en-US"/>
          </a:p>
        </p:txBody>
      </p:sp>
      <p:sp>
        <p:nvSpPr>
          <p:cNvPr id="4" name="Freeform 4"/>
          <p:cNvSpPr/>
          <p:nvPr/>
        </p:nvSpPr>
        <p:spPr>
          <a:xfrm>
            <a:off x="-26177" y="9316715"/>
            <a:ext cx="2374649" cy="1006288"/>
          </a:xfrm>
          <a:custGeom>
            <a:avLst/>
            <a:gdLst/>
            <a:ahLst/>
            <a:cxnLst/>
            <a:rect l="l" t="t" r="r" b="b"/>
            <a:pathLst>
              <a:path w="2374649" h="1006288">
                <a:moveTo>
                  <a:pt x="0" y="0"/>
                </a:moveTo>
                <a:lnTo>
                  <a:pt x="2374650" y="0"/>
                </a:lnTo>
                <a:lnTo>
                  <a:pt x="2374650" y="1006288"/>
                </a:lnTo>
                <a:lnTo>
                  <a:pt x="0" y="1006288"/>
                </a:lnTo>
                <a:lnTo>
                  <a:pt x="0" y="0"/>
                </a:lnTo>
                <a:close/>
              </a:path>
            </a:pathLst>
          </a:custGeom>
          <a:blipFill>
            <a:blip r:embed="rId5">
              <a:extLst>
                <a:ext uri="{96DAC541-7B7A-43D3-8B79-37D633B846F1}">
                  <asvg:svgBlip xmlns:asvg="http://schemas.microsoft.com/office/drawing/2016/SVG/main" r:embed="rId6"/>
                </a:ext>
              </a:extLst>
            </a:blip>
            <a:stretch>
              <a:fillRect l="-97795" t="-615090"/>
            </a:stretch>
          </a:blipFill>
          <a:ln cap="sq">
            <a:noFill/>
            <a:prstDash val="solid"/>
            <a:miter/>
          </a:ln>
        </p:spPr>
        <p:txBody>
          <a:bodyPr/>
          <a:lstStyle/>
          <a:p>
            <a:endParaRPr lang="en-US"/>
          </a:p>
        </p:txBody>
      </p:sp>
      <p:sp>
        <p:nvSpPr>
          <p:cNvPr id="5" name="Freeform 5"/>
          <p:cNvSpPr/>
          <p:nvPr/>
        </p:nvSpPr>
        <p:spPr>
          <a:xfrm>
            <a:off x="1161148" y="2501445"/>
            <a:ext cx="4039787" cy="2642055"/>
          </a:xfrm>
          <a:custGeom>
            <a:avLst/>
            <a:gdLst/>
            <a:ahLst/>
            <a:cxnLst/>
            <a:rect l="l" t="t" r="r" b="b"/>
            <a:pathLst>
              <a:path w="4039787" h="2642055">
                <a:moveTo>
                  <a:pt x="0" y="0"/>
                </a:moveTo>
                <a:lnTo>
                  <a:pt x="4039787" y="0"/>
                </a:lnTo>
                <a:lnTo>
                  <a:pt x="4039787" y="2642055"/>
                </a:lnTo>
                <a:lnTo>
                  <a:pt x="0" y="2642055"/>
                </a:lnTo>
                <a:lnTo>
                  <a:pt x="0" y="0"/>
                </a:lnTo>
                <a:close/>
              </a:path>
            </a:pathLst>
          </a:custGeom>
          <a:blipFill>
            <a:blip r:embed="rId7"/>
            <a:stretch>
              <a:fillRect l="-15152" t="-14542" r="-8447" b="-20348"/>
            </a:stretch>
          </a:blipFill>
        </p:spPr>
        <p:txBody>
          <a:bodyPr/>
          <a:lstStyle/>
          <a:p>
            <a:endParaRPr lang="en-US"/>
          </a:p>
        </p:txBody>
      </p:sp>
      <p:sp>
        <p:nvSpPr>
          <p:cNvPr id="6" name="Freeform 6"/>
          <p:cNvSpPr/>
          <p:nvPr/>
        </p:nvSpPr>
        <p:spPr>
          <a:xfrm>
            <a:off x="7918299" y="2186935"/>
            <a:ext cx="3452049" cy="3098356"/>
          </a:xfrm>
          <a:custGeom>
            <a:avLst/>
            <a:gdLst/>
            <a:ahLst/>
            <a:cxnLst/>
            <a:rect l="l" t="t" r="r" b="b"/>
            <a:pathLst>
              <a:path w="3452049" h="3098356">
                <a:moveTo>
                  <a:pt x="0" y="0"/>
                </a:moveTo>
                <a:lnTo>
                  <a:pt x="3452049" y="0"/>
                </a:lnTo>
                <a:lnTo>
                  <a:pt x="3452049" y="3098355"/>
                </a:lnTo>
                <a:lnTo>
                  <a:pt x="0" y="3098355"/>
                </a:lnTo>
                <a:lnTo>
                  <a:pt x="0" y="0"/>
                </a:lnTo>
                <a:close/>
              </a:path>
            </a:pathLst>
          </a:custGeom>
          <a:blipFill>
            <a:blip r:embed="rId8"/>
            <a:stretch>
              <a:fillRect/>
            </a:stretch>
          </a:blipFill>
        </p:spPr>
        <p:txBody>
          <a:bodyPr/>
          <a:lstStyle/>
          <a:p>
            <a:endParaRPr lang="en-US"/>
          </a:p>
        </p:txBody>
      </p:sp>
      <p:sp>
        <p:nvSpPr>
          <p:cNvPr id="7" name="Freeform 7"/>
          <p:cNvSpPr/>
          <p:nvPr/>
        </p:nvSpPr>
        <p:spPr>
          <a:xfrm>
            <a:off x="14087713" y="2572228"/>
            <a:ext cx="2769584" cy="2713062"/>
          </a:xfrm>
          <a:custGeom>
            <a:avLst/>
            <a:gdLst/>
            <a:ahLst/>
            <a:cxnLst/>
            <a:rect l="l" t="t" r="r" b="b"/>
            <a:pathLst>
              <a:path w="2769584" h="2713062">
                <a:moveTo>
                  <a:pt x="0" y="0"/>
                </a:moveTo>
                <a:lnTo>
                  <a:pt x="2769584" y="0"/>
                </a:lnTo>
                <a:lnTo>
                  <a:pt x="2769584" y="2713062"/>
                </a:lnTo>
                <a:lnTo>
                  <a:pt x="0" y="2713062"/>
                </a:lnTo>
                <a:lnTo>
                  <a:pt x="0" y="0"/>
                </a:lnTo>
                <a:close/>
              </a:path>
            </a:pathLst>
          </a:custGeom>
          <a:blipFill>
            <a:blip r:embed="rId9"/>
            <a:stretch>
              <a:fillRect l="-21358" t="-28535" r="-18390" b="-14125"/>
            </a:stretch>
          </a:blipFill>
        </p:spPr>
        <p:txBody>
          <a:bodyPr/>
          <a:lstStyle/>
          <a:p>
            <a:endParaRPr lang="en-US"/>
          </a:p>
        </p:txBody>
      </p:sp>
      <p:sp>
        <p:nvSpPr>
          <p:cNvPr id="8" name="Freeform 8"/>
          <p:cNvSpPr/>
          <p:nvPr/>
        </p:nvSpPr>
        <p:spPr>
          <a:xfrm>
            <a:off x="7731837" y="6433975"/>
            <a:ext cx="2824325" cy="2824325"/>
          </a:xfrm>
          <a:custGeom>
            <a:avLst/>
            <a:gdLst/>
            <a:ahLst/>
            <a:cxnLst/>
            <a:rect l="l" t="t" r="r" b="b"/>
            <a:pathLst>
              <a:path w="2824325" h="2824325">
                <a:moveTo>
                  <a:pt x="0" y="0"/>
                </a:moveTo>
                <a:lnTo>
                  <a:pt x="2824326" y="0"/>
                </a:lnTo>
                <a:lnTo>
                  <a:pt x="2824326" y="2824325"/>
                </a:lnTo>
                <a:lnTo>
                  <a:pt x="0" y="2824325"/>
                </a:lnTo>
                <a:lnTo>
                  <a:pt x="0" y="0"/>
                </a:lnTo>
                <a:close/>
              </a:path>
            </a:pathLst>
          </a:custGeom>
          <a:blipFill>
            <a:blip r:embed="rId10"/>
            <a:stretch>
              <a:fillRect/>
            </a:stretch>
          </a:blipFill>
        </p:spPr>
        <p:txBody>
          <a:bodyPr/>
          <a:lstStyle/>
          <a:p>
            <a:endParaRPr lang="en-US"/>
          </a:p>
        </p:txBody>
      </p:sp>
      <p:sp>
        <p:nvSpPr>
          <p:cNvPr id="9" name="TextBox 9"/>
          <p:cNvSpPr txBox="1"/>
          <p:nvPr/>
        </p:nvSpPr>
        <p:spPr>
          <a:xfrm>
            <a:off x="536743" y="-233471"/>
            <a:ext cx="12107947" cy="1368901"/>
          </a:xfrm>
          <a:prstGeom prst="rect">
            <a:avLst/>
          </a:prstGeom>
        </p:spPr>
        <p:txBody>
          <a:bodyPr wrap="square" lIns="0" tIns="0" rIns="0" bIns="0" rtlCol="0" anchor="t">
            <a:spAutoFit/>
          </a:bodyPr>
          <a:lstStyle/>
          <a:p>
            <a:pPr algn="l">
              <a:lnSpc>
                <a:spcPts val="11198"/>
              </a:lnSpc>
            </a:pPr>
            <a:r>
              <a:rPr lang="en-US" sz="6600" b="1" i="1">
                <a:solidFill>
                  <a:srgbClr val="0F4662"/>
                </a:solidFill>
                <a:latin typeface="Cormorant Garamond Bold Italics"/>
                <a:ea typeface="Cormorant Garamond Bold Italics"/>
                <a:cs typeface="Cormorant Garamond Bold Italics"/>
                <a:sym typeface="Cormorant Garamond Bold Italics"/>
              </a:rPr>
              <a:t>1. IOT Device Components</a:t>
            </a:r>
          </a:p>
        </p:txBody>
      </p:sp>
      <p:sp>
        <p:nvSpPr>
          <p:cNvPr id="10" name="TextBox 10"/>
          <p:cNvSpPr txBox="1"/>
          <p:nvPr/>
        </p:nvSpPr>
        <p:spPr>
          <a:xfrm>
            <a:off x="639131" y="5540222"/>
            <a:ext cx="5083820" cy="523874"/>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Cormorant Garamond Bold Italics"/>
                <a:ea typeface="Cormorant Garamond Bold Italics"/>
                <a:cs typeface="Cormorant Garamond Bold Italics"/>
                <a:sym typeface="Cormorant Garamond Bold Italics"/>
              </a:rPr>
              <a:t>Raspberry Pi 4 Model B (4GB RAM)</a:t>
            </a:r>
          </a:p>
        </p:txBody>
      </p:sp>
      <p:sp>
        <p:nvSpPr>
          <p:cNvPr id="11" name="TextBox 11"/>
          <p:cNvSpPr txBox="1"/>
          <p:nvPr/>
        </p:nvSpPr>
        <p:spPr>
          <a:xfrm>
            <a:off x="6590717" y="5492307"/>
            <a:ext cx="5482977" cy="523875"/>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Cormorant Garamond Bold Italics"/>
                <a:ea typeface="Cormorant Garamond Bold Italics"/>
                <a:cs typeface="Cormorant Garamond Bold Italics"/>
                <a:sym typeface="Cormorant Garamond Bold Italics"/>
              </a:rPr>
              <a:t>Raspberry Pi Camera Module v2 (8MP)</a:t>
            </a:r>
          </a:p>
        </p:txBody>
      </p:sp>
      <p:sp>
        <p:nvSpPr>
          <p:cNvPr id="12" name="TextBox 12"/>
          <p:cNvSpPr txBox="1"/>
          <p:nvPr/>
        </p:nvSpPr>
        <p:spPr>
          <a:xfrm>
            <a:off x="12941460" y="5492307"/>
            <a:ext cx="5062091" cy="523875"/>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Cormorant Garamond Bold Italics"/>
                <a:ea typeface="Cormorant Garamond Bold Italics"/>
                <a:cs typeface="Cormorant Garamond Bold Italics"/>
                <a:sym typeface="Cormorant Garamond Bold Italics"/>
              </a:rPr>
              <a:t>Ultrasonic Distance Sensor (5V, I2C)</a:t>
            </a:r>
          </a:p>
        </p:txBody>
      </p:sp>
      <p:sp>
        <p:nvSpPr>
          <p:cNvPr id="13" name="TextBox 13"/>
          <p:cNvSpPr txBox="1"/>
          <p:nvPr/>
        </p:nvSpPr>
        <p:spPr>
          <a:xfrm>
            <a:off x="7512769" y="9467850"/>
            <a:ext cx="3262461" cy="523875"/>
          </a:xfrm>
          <a:prstGeom prst="rect">
            <a:avLst/>
          </a:prstGeom>
        </p:spPr>
        <p:txBody>
          <a:bodyPr lIns="0" tIns="0" rIns="0" bIns="0" rtlCol="0" anchor="t">
            <a:spAutoFit/>
          </a:bodyPr>
          <a:lstStyle/>
          <a:p>
            <a:pPr algn="ctr">
              <a:lnSpc>
                <a:spcPts val="4200"/>
              </a:lnSpc>
              <a:spcBef>
                <a:spcPct val="0"/>
              </a:spcBef>
            </a:pPr>
            <a:r>
              <a:rPr lang="en-US" sz="3000" b="1" i="1">
                <a:solidFill>
                  <a:srgbClr val="000000"/>
                </a:solidFill>
                <a:latin typeface="Cormorant Garamond Bold Italics"/>
                <a:ea typeface="Cormorant Garamond Bold Italics"/>
                <a:cs typeface="Cormorant Garamond Bold Italics"/>
                <a:sym typeface="Cormorant Garamond Bold Italics"/>
              </a:rPr>
              <a:t>Plastic Cover with  Fan</a:t>
            </a:r>
          </a:p>
        </p:txBody>
      </p:sp>
      <p:sp>
        <p:nvSpPr>
          <p:cNvPr id="14" name="Slide Number Placeholder 13">
            <a:extLst>
              <a:ext uri="{FF2B5EF4-FFF2-40B4-BE49-F238E27FC236}">
                <a16:creationId xmlns:a16="http://schemas.microsoft.com/office/drawing/2014/main" id="{0E261C67-03CC-52A2-9CF0-B684BFC4F0B4}"/>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70656" y="9190050"/>
            <a:ext cx="2177288" cy="1187612"/>
          </a:xfrm>
          <a:custGeom>
            <a:avLst/>
            <a:gdLst/>
            <a:ahLst/>
            <a:cxnLst/>
            <a:rect l="l" t="t" r="r" b="b"/>
            <a:pathLst>
              <a:path w="2177288" h="1187612">
                <a:moveTo>
                  <a:pt x="0" y="0"/>
                </a:moveTo>
                <a:lnTo>
                  <a:pt x="2177288" y="0"/>
                </a:lnTo>
                <a:lnTo>
                  <a:pt x="2177288" y="1187612"/>
                </a:lnTo>
                <a:lnTo>
                  <a:pt x="0" y="118761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3" name="Freeform 3"/>
          <p:cNvSpPr/>
          <p:nvPr/>
        </p:nvSpPr>
        <p:spPr>
          <a:xfrm flipH="1">
            <a:off x="14834753" y="-11110"/>
            <a:ext cx="3453247" cy="2079620"/>
          </a:xfrm>
          <a:custGeom>
            <a:avLst/>
            <a:gdLst/>
            <a:ahLst/>
            <a:cxnLst/>
            <a:rect l="l" t="t" r="r" b="b"/>
            <a:pathLst>
              <a:path w="3453247" h="2079620">
                <a:moveTo>
                  <a:pt x="3453247" y="0"/>
                </a:moveTo>
                <a:lnTo>
                  <a:pt x="0" y="0"/>
                </a:lnTo>
                <a:lnTo>
                  <a:pt x="0" y="2079620"/>
                </a:lnTo>
                <a:lnTo>
                  <a:pt x="3453247" y="2079620"/>
                </a:lnTo>
                <a:lnTo>
                  <a:pt x="3453247" y="0"/>
                </a:lnTo>
                <a:close/>
              </a:path>
            </a:pathLst>
          </a:custGeom>
          <a:blipFill>
            <a:blip r:embed="rId5">
              <a:extLst>
                <a:ext uri="{96DAC541-7B7A-43D3-8B79-37D633B846F1}">
                  <asvg:svgBlip xmlns:asvg="http://schemas.microsoft.com/office/drawing/2016/SVG/main" r:embed="rId6"/>
                </a:ext>
              </a:extLst>
            </a:blip>
            <a:stretch>
              <a:fillRect b="-154396"/>
            </a:stretch>
          </a:blipFill>
          <a:ln cap="sq">
            <a:noFill/>
            <a:prstDash val="solid"/>
            <a:miter/>
          </a:ln>
        </p:spPr>
        <p:txBody>
          <a:bodyPr/>
          <a:lstStyle/>
          <a:p>
            <a:endParaRPr lang="en-US"/>
          </a:p>
        </p:txBody>
      </p:sp>
      <p:sp>
        <p:nvSpPr>
          <p:cNvPr id="4" name="Freeform 4"/>
          <p:cNvSpPr/>
          <p:nvPr/>
        </p:nvSpPr>
        <p:spPr>
          <a:xfrm>
            <a:off x="0" y="9280712"/>
            <a:ext cx="4696945" cy="1006288"/>
          </a:xfrm>
          <a:custGeom>
            <a:avLst/>
            <a:gdLst/>
            <a:ahLst/>
            <a:cxnLst/>
            <a:rect l="l" t="t" r="r" b="b"/>
            <a:pathLst>
              <a:path w="4696945" h="1006288">
                <a:moveTo>
                  <a:pt x="0" y="0"/>
                </a:moveTo>
                <a:lnTo>
                  <a:pt x="4696945" y="0"/>
                </a:lnTo>
                <a:lnTo>
                  <a:pt x="4696945" y="1006288"/>
                </a:lnTo>
                <a:lnTo>
                  <a:pt x="0" y="1006288"/>
                </a:lnTo>
                <a:lnTo>
                  <a:pt x="0" y="0"/>
                </a:lnTo>
                <a:close/>
              </a:path>
            </a:pathLst>
          </a:custGeom>
          <a:blipFill>
            <a:blip r:embed="rId5">
              <a:extLst>
                <a:ext uri="{96DAC541-7B7A-43D3-8B79-37D633B846F1}">
                  <asvg:svgBlip xmlns:asvg="http://schemas.microsoft.com/office/drawing/2016/SVG/main" r:embed="rId6"/>
                </a:ext>
              </a:extLst>
            </a:blip>
            <a:stretch>
              <a:fillRect t="-615090"/>
            </a:stretch>
          </a:blipFill>
          <a:ln cap="sq">
            <a:noFill/>
            <a:prstDash val="solid"/>
            <a:miter/>
          </a:ln>
        </p:spPr>
        <p:txBody>
          <a:bodyPr/>
          <a:lstStyle/>
          <a:p>
            <a:endParaRPr lang="en-US"/>
          </a:p>
        </p:txBody>
      </p:sp>
      <p:sp>
        <p:nvSpPr>
          <p:cNvPr id="6" name="TextBox 6"/>
          <p:cNvSpPr txBox="1"/>
          <p:nvPr/>
        </p:nvSpPr>
        <p:spPr>
          <a:xfrm>
            <a:off x="1404653" y="-163387"/>
            <a:ext cx="8197539" cy="1368457"/>
          </a:xfrm>
          <a:prstGeom prst="rect">
            <a:avLst/>
          </a:prstGeom>
        </p:spPr>
        <p:txBody>
          <a:bodyPr lIns="0" tIns="0" rIns="0" bIns="0" rtlCol="0" anchor="t">
            <a:spAutoFit/>
          </a:bodyPr>
          <a:lstStyle/>
          <a:p>
            <a:pPr algn="l">
              <a:lnSpc>
                <a:spcPts val="11198"/>
              </a:lnSpc>
            </a:pPr>
            <a:r>
              <a:rPr lang="en-US" sz="7998" b="1" i="1">
                <a:solidFill>
                  <a:srgbClr val="0F4662"/>
                </a:solidFill>
                <a:latin typeface="Cormorant Garamond Bold Italics"/>
                <a:ea typeface="Cormorant Garamond Bold Italics"/>
                <a:cs typeface="Cormorant Garamond Bold Italics"/>
                <a:sym typeface="Cormorant Garamond Bold Italics"/>
              </a:rPr>
              <a:t>How It All Connects?</a:t>
            </a:r>
          </a:p>
        </p:txBody>
      </p:sp>
      <p:pic>
        <p:nvPicPr>
          <p:cNvPr id="8" name="Picture 7" descr="A group of electronic devices with wires&#10;&#10;Description automatically generated">
            <a:extLst>
              <a:ext uri="{FF2B5EF4-FFF2-40B4-BE49-F238E27FC236}">
                <a16:creationId xmlns:a16="http://schemas.microsoft.com/office/drawing/2014/main" id="{99895DFB-DA46-1C3C-01E3-4E0851AEEF16}"/>
              </a:ext>
            </a:extLst>
          </p:cNvPr>
          <p:cNvPicPr>
            <a:picLocks noChangeAspect="1"/>
          </p:cNvPicPr>
          <p:nvPr/>
        </p:nvPicPr>
        <p:blipFill>
          <a:blip r:embed="rId7">
            <a:extLst>
              <a:ext uri="{28A0092B-C50C-407E-A947-70E740481C1C}">
                <a14:useLocalDpi xmlns:a14="http://schemas.microsoft.com/office/drawing/2010/main" val="0"/>
              </a:ext>
            </a:extLst>
          </a:blip>
          <a:srcRect t="9672"/>
          <a:stretch/>
        </p:blipFill>
        <p:spPr>
          <a:xfrm>
            <a:off x="5410200" y="2324100"/>
            <a:ext cx="6682520" cy="6307677"/>
          </a:xfrm>
          <a:prstGeom prst="rect">
            <a:avLst/>
          </a:prstGeom>
        </p:spPr>
      </p:pic>
      <p:pic>
        <p:nvPicPr>
          <p:cNvPr id="5" name="Picture 4">
            <a:extLst>
              <a:ext uri="{FF2B5EF4-FFF2-40B4-BE49-F238E27FC236}">
                <a16:creationId xmlns:a16="http://schemas.microsoft.com/office/drawing/2014/main" id="{1AD49F47-C197-EAB4-C423-B7EFED92A8F5}"/>
              </a:ext>
            </a:extLst>
          </p:cNvPr>
          <p:cNvPicPr>
            <a:picLocks noChangeAspect="1"/>
          </p:cNvPicPr>
          <p:nvPr/>
        </p:nvPicPr>
        <p:blipFill>
          <a:blip r:embed="rId8"/>
          <a:stretch>
            <a:fillRect/>
          </a:stretch>
        </p:blipFill>
        <p:spPr>
          <a:xfrm>
            <a:off x="381000" y="2324100"/>
            <a:ext cx="4696945" cy="6307677"/>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CF1F6171-19A7-0A7A-8690-5D427DCB2FA6}"/>
              </a:ext>
            </a:extLst>
          </p:cNvPr>
          <p:cNvPicPr>
            <a:picLocks noChangeAspect="1"/>
          </p:cNvPicPr>
          <p:nvPr/>
        </p:nvPicPr>
        <p:blipFill>
          <a:blip r:embed="rId9">
            <a:extLst>
              <a:ext uri="{28A0092B-C50C-407E-A947-70E740481C1C}">
                <a14:useLocalDpi xmlns:a14="http://schemas.microsoft.com/office/drawing/2010/main" val="0"/>
              </a:ext>
            </a:extLst>
          </a:blip>
          <a:srcRect l="79060" t="13704" r="2127" b="50000"/>
          <a:stretch/>
        </p:blipFill>
        <p:spPr>
          <a:xfrm>
            <a:off x="12573000" y="2163238"/>
            <a:ext cx="4817110" cy="6629400"/>
          </a:xfrm>
          <a:prstGeom prst="rect">
            <a:avLst/>
          </a:prstGeom>
        </p:spPr>
      </p:pic>
      <p:sp>
        <p:nvSpPr>
          <p:cNvPr id="7" name="Slide Number Placeholder 6">
            <a:extLst>
              <a:ext uri="{FF2B5EF4-FFF2-40B4-BE49-F238E27FC236}">
                <a16:creationId xmlns:a16="http://schemas.microsoft.com/office/drawing/2014/main" id="{1EDF416C-6435-9461-746A-E40BEAC21455}"/>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1DB57-9663-B34C-7521-14BC8B210614}"/>
            </a:ext>
          </a:extLst>
        </p:cNvPr>
        <p:cNvGrpSpPr/>
        <p:nvPr/>
      </p:nvGrpSpPr>
      <p:grpSpPr>
        <a:xfrm>
          <a:off x="0" y="0"/>
          <a:ext cx="0" cy="0"/>
          <a:chOff x="0" y="0"/>
          <a:chExt cx="0" cy="0"/>
        </a:xfrm>
      </p:grpSpPr>
      <p:pic>
        <p:nvPicPr>
          <p:cNvPr id="9" name="Picture 8" descr="A screenshot of a phone&#10;&#10;Description automatically generated">
            <a:extLst>
              <a:ext uri="{FF2B5EF4-FFF2-40B4-BE49-F238E27FC236}">
                <a16:creationId xmlns:a16="http://schemas.microsoft.com/office/drawing/2014/main" id="{F982D070-40F5-28E6-3A50-42351F0A9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014" y="0"/>
            <a:ext cx="14421971" cy="102870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3">
            <p14:nvContentPartPr>
              <p14:cNvPr id="11" name="Ink 10">
                <a:extLst>
                  <a:ext uri="{FF2B5EF4-FFF2-40B4-BE49-F238E27FC236}">
                    <a16:creationId xmlns:a16="http://schemas.microsoft.com/office/drawing/2014/main" id="{AEB58C41-58D9-B322-BA7B-20CB2DF1AA65}"/>
                  </a:ext>
                </a:extLst>
              </p14:cNvPr>
              <p14:cNvContentPartPr/>
              <p14:nvPr>
                <p:extLst>
                  <p:ext uri="{42D2F446-02D8-4167-A562-619A0277C38B}">
                    <p15:isNarration xmlns:p15="http://schemas.microsoft.com/office/powerpoint/2012/main" val="1"/>
                  </p:ext>
                </p:extLst>
              </p14:nvPr>
            </p14:nvContentPartPr>
            <p14:xfrm>
              <a:off x="1500840" y="2078640"/>
              <a:ext cx="3259080" cy="8251200"/>
            </p14:xfrm>
          </p:contentPart>
        </mc:Choice>
        <mc:Fallback>
          <p:pic>
            <p:nvPicPr>
              <p:cNvPr id="11" name="Ink 10">
                <a:extLst>
                  <a:ext uri="{FF2B5EF4-FFF2-40B4-BE49-F238E27FC236}">
                    <a16:creationId xmlns:a16="http://schemas.microsoft.com/office/drawing/2014/main" id="{AEB58C41-58D9-B322-BA7B-20CB2DF1AA65}"/>
                  </a:ext>
                </a:extLst>
              </p:cNvPr>
              <p:cNvPicPr>
                <a:picLocks noGrp="1" noRot="1" noChangeAspect="1" noMove="1" noResize="1" noEditPoints="1" noAdjustHandles="1" noChangeArrowheads="1" noChangeShapeType="1"/>
              </p:cNvPicPr>
              <p:nvPr/>
            </p:nvPicPr>
            <p:blipFill>
              <a:blip r:embed="rId4"/>
              <a:stretch>
                <a:fillRect/>
              </a:stretch>
            </p:blipFill>
            <p:spPr>
              <a:xfrm>
                <a:off x="1491480" y="2069280"/>
                <a:ext cx="3277800" cy="8269920"/>
              </a:xfrm>
              <a:prstGeom prst="rect">
                <a:avLst/>
              </a:prstGeom>
            </p:spPr>
          </p:pic>
        </mc:Fallback>
      </mc:AlternateContent>
      <p:sp>
        <p:nvSpPr>
          <p:cNvPr id="2" name="Freeform 2">
            <a:extLst>
              <a:ext uri="{FF2B5EF4-FFF2-40B4-BE49-F238E27FC236}">
                <a16:creationId xmlns:a16="http://schemas.microsoft.com/office/drawing/2014/main" id="{FED7B60C-24C6-1988-9D2A-451A14413E5F}"/>
              </a:ext>
            </a:extLst>
          </p:cNvPr>
          <p:cNvSpPr/>
          <p:nvPr/>
        </p:nvSpPr>
        <p:spPr>
          <a:xfrm flipH="1">
            <a:off x="-35426" y="9048327"/>
            <a:ext cx="2270900" cy="1238673"/>
          </a:xfrm>
          <a:custGeom>
            <a:avLst/>
            <a:gdLst/>
            <a:ahLst/>
            <a:cxnLst/>
            <a:rect l="l" t="t" r="r" b="b"/>
            <a:pathLst>
              <a:path w="2270900" h="1238673">
                <a:moveTo>
                  <a:pt x="2270900" y="0"/>
                </a:moveTo>
                <a:lnTo>
                  <a:pt x="0" y="0"/>
                </a:lnTo>
                <a:lnTo>
                  <a:pt x="0" y="1238673"/>
                </a:lnTo>
                <a:lnTo>
                  <a:pt x="2270900" y="1238673"/>
                </a:lnTo>
                <a:lnTo>
                  <a:pt x="227090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4A161C26-4BBF-A754-8B2D-7A256C94EA4A}"/>
              </a:ext>
            </a:extLst>
          </p:cNvPr>
          <p:cNvSpPr/>
          <p:nvPr/>
        </p:nvSpPr>
        <p:spPr>
          <a:xfrm>
            <a:off x="1142" y="0"/>
            <a:ext cx="3453247" cy="2079620"/>
          </a:xfrm>
          <a:custGeom>
            <a:avLst/>
            <a:gdLst/>
            <a:ahLst/>
            <a:cxnLst/>
            <a:rect l="l" t="t" r="r" b="b"/>
            <a:pathLst>
              <a:path w="3453247" h="2079620">
                <a:moveTo>
                  <a:pt x="0" y="0"/>
                </a:moveTo>
                <a:lnTo>
                  <a:pt x="3453247" y="0"/>
                </a:lnTo>
                <a:lnTo>
                  <a:pt x="3453247" y="2079620"/>
                </a:lnTo>
                <a:lnTo>
                  <a:pt x="0" y="2079620"/>
                </a:lnTo>
                <a:lnTo>
                  <a:pt x="0" y="0"/>
                </a:lnTo>
                <a:close/>
              </a:path>
            </a:pathLst>
          </a:custGeom>
          <a:blipFill>
            <a:blip r:embed="rId7">
              <a:extLst>
                <a:ext uri="{96DAC541-7B7A-43D3-8B79-37D633B846F1}">
                  <asvg:svgBlip xmlns:asvg="http://schemas.microsoft.com/office/drawing/2016/SVG/main" r:embed="rId8"/>
                </a:ext>
              </a:extLst>
            </a:blip>
            <a:stretch>
              <a:fillRect b="-154396"/>
            </a:stretch>
          </a:blipFill>
          <a:ln cap="sq">
            <a:noFill/>
            <a:prstDash val="solid"/>
            <a:miter/>
          </a:ln>
        </p:spPr>
        <p:txBody>
          <a:bodyPr/>
          <a:lstStyle/>
          <a:p>
            <a:endParaRPr lang="en-US"/>
          </a:p>
        </p:txBody>
      </p:sp>
      <p:sp>
        <p:nvSpPr>
          <p:cNvPr id="4" name="Slide Number Placeholder 3">
            <a:extLst>
              <a:ext uri="{FF2B5EF4-FFF2-40B4-BE49-F238E27FC236}">
                <a16:creationId xmlns:a16="http://schemas.microsoft.com/office/drawing/2014/main" id="{E6B6DB86-13D2-E0E7-F7AB-C0E2B91FE350}"/>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528794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70656" y="9190050"/>
            <a:ext cx="2177288" cy="1187612"/>
          </a:xfrm>
          <a:custGeom>
            <a:avLst/>
            <a:gdLst/>
            <a:ahLst/>
            <a:cxnLst/>
            <a:rect l="l" t="t" r="r" b="b"/>
            <a:pathLst>
              <a:path w="2177288" h="1187612">
                <a:moveTo>
                  <a:pt x="0" y="0"/>
                </a:moveTo>
                <a:lnTo>
                  <a:pt x="2177288" y="0"/>
                </a:lnTo>
                <a:lnTo>
                  <a:pt x="2177288" y="1187612"/>
                </a:lnTo>
                <a:lnTo>
                  <a:pt x="0" y="118761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flipH="1">
            <a:off x="14834753" y="-11110"/>
            <a:ext cx="3453247" cy="2079620"/>
          </a:xfrm>
          <a:custGeom>
            <a:avLst/>
            <a:gdLst/>
            <a:ahLst/>
            <a:cxnLst/>
            <a:rect l="l" t="t" r="r" b="b"/>
            <a:pathLst>
              <a:path w="3453247" h="2079620">
                <a:moveTo>
                  <a:pt x="3453247" y="0"/>
                </a:moveTo>
                <a:lnTo>
                  <a:pt x="0" y="0"/>
                </a:lnTo>
                <a:lnTo>
                  <a:pt x="0" y="2079620"/>
                </a:lnTo>
                <a:lnTo>
                  <a:pt x="3453247" y="2079620"/>
                </a:lnTo>
                <a:lnTo>
                  <a:pt x="3453247" y="0"/>
                </a:lnTo>
                <a:close/>
              </a:path>
            </a:pathLst>
          </a:custGeom>
          <a:blipFill>
            <a:blip r:embed="rId4">
              <a:extLst>
                <a:ext uri="{96DAC541-7B7A-43D3-8B79-37D633B846F1}">
                  <asvg:svgBlip xmlns:asvg="http://schemas.microsoft.com/office/drawing/2016/SVG/main" r:embed="rId5"/>
                </a:ext>
              </a:extLst>
            </a:blip>
            <a:stretch>
              <a:fillRect b="-154396"/>
            </a:stretch>
          </a:blipFill>
          <a:ln cap="sq">
            <a:noFill/>
            <a:prstDash val="solid"/>
            <a:miter/>
          </a:ln>
        </p:spPr>
        <p:txBody>
          <a:bodyPr/>
          <a:lstStyle/>
          <a:p>
            <a:endParaRPr lang="en-US"/>
          </a:p>
        </p:txBody>
      </p:sp>
      <p:sp>
        <p:nvSpPr>
          <p:cNvPr id="4" name="Freeform 4"/>
          <p:cNvSpPr/>
          <p:nvPr/>
        </p:nvSpPr>
        <p:spPr>
          <a:xfrm>
            <a:off x="0" y="9280712"/>
            <a:ext cx="4696945" cy="1006288"/>
          </a:xfrm>
          <a:custGeom>
            <a:avLst/>
            <a:gdLst/>
            <a:ahLst/>
            <a:cxnLst/>
            <a:rect l="l" t="t" r="r" b="b"/>
            <a:pathLst>
              <a:path w="4696945" h="1006288">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t="-615090"/>
            </a:stretch>
          </a:blipFill>
          <a:ln cap="sq">
            <a:noFill/>
            <a:prstDash val="solid"/>
            <a:miter/>
          </a:ln>
        </p:spPr>
        <p:txBody>
          <a:bodyPr/>
          <a:lstStyle/>
          <a:p>
            <a:endParaRPr lang="en-US"/>
          </a:p>
        </p:txBody>
      </p:sp>
      <p:sp>
        <p:nvSpPr>
          <p:cNvPr id="9" name="TextBox 9"/>
          <p:cNvSpPr txBox="1"/>
          <p:nvPr/>
        </p:nvSpPr>
        <p:spPr>
          <a:xfrm>
            <a:off x="-228600" y="2162547"/>
            <a:ext cx="7406911" cy="6545253"/>
          </a:xfrm>
          <a:prstGeom prst="rect">
            <a:avLst/>
          </a:prstGeom>
        </p:spPr>
        <p:txBody>
          <a:bodyPr wrap="square" lIns="0" tIns="0" rIns="0" bIns="0" rtlCol="0" anchor="t">
            <a:spAutoFit/>
          </a:bodyPr>
          <a:lstStyle/>
          <a:p>
            <a:pPr marL="886435" lvl="1" indent="-443218" algn="l">
              <a:lnSpc>
                <a:spcPts val="5748"/>
              </a:lnSpc>
              <a:buFont typeface="Arial"/>
              <a:buChar char="•"/>
            </a:pPr>
            <a:r>
              <a:rPr lang="en-US" sz="4105" dirty="0">
                <a:solidFill>
                  <a:srgbClr val="000000"/>
                </a:solidFill>
                <a:latin typeface="Garamond "/>
                <a:ea typeface="Cormorant Garamond Bold Italics"/>
                <a:cs typeface="Cormorant Garamond Bold Italics"/>
                <a:sym typeface="Cormorant Garamond Bold Italics"/>
              </a:rPr>
              <a:t>Real-time painting status</a:t>
            </a:r>
          </a:p>
          <a:p>
            <a:pPr marL="443217" lvl="1" algn="l">
              <a:lnSpc>
                <a:spcPts val="5748"/>
              </a:lnSpc>
            </a:pPr>
            <a:endParaRPr lang="en-US" sz="4105" dirty="0">
              <a:solidFill>
                <a:srgbClr val="000000"/>
              </a:solidFill>
              <a:latin typeface="Garamond "/>
              <a:ea typeface="Cormorant Garamond Bold Italics"/>
              <a:cs typeface="Cormorant Garamond Bold Italics"/>
              <a:sym typeface="Cormorant Garamond Bold Italics"/>
            </a:endParaRPr>
          </a:p>
          <a:p>
            <a:pPr marL="886435" lvl="1" indent="-443218" algn="l">
              <a:lnSpc>
                <a:spcPts val="5748"/>
              </a:lnSpc>
              <a:buFont typeface="Arial"/>
              <a:buChar char="•"/>
            </a:pPr>
            <a:r>
              <a:rPr lang="en-US" sz="4105" dirty="0">
                <a:solidFill>
                  <a:srgbClr val="000000"/>
                </a:solidFill>
                <a:latin typeface="Garamond "/>
                <a:ea typeface="Cormorant Garamond Bold Italics"/>
                <a:cs typeface="Cormorant Garamond Bold Italics"/>
                <a:sym typeface="Cormorant Garamond Bold Italics"/>
              </a:rPr>
              <a:t>Easily add/remove/connect devices.</a:t>
            </a:r>
          </a:p>
          <a:p>
            <a:pPr marL="443217" lvl="1" algn="l">
              <a:lnSpc>
                <a:spcPts val="5748"/>
              </a:lnSpc>
            </a:pPr>
            <a:endParaRPr lang="en-US" sz="4105" dirty="0">
              <a:solidFill>
                <a:srgbClr val="000000"/>
              </a:solidFill>
              <a:latin typeface="Garamond "/>
              <a:ea typeface="Cormorant Garamond Bold Italics"/>
              <a:cs typeface="Cormorant Garamond Bold Italics"/>
              <a:sym typeface="Cormorant Garamond Bold Italics"/>
            </a:endParaRPr>
          </a:p>
          <a:p>
            <a:pPr marL="886435" lvl="1" indent="-443218" algn="l">
              <a:lnSpc>
                <a:spcPts val="5748"/>
              </a:lnSpc>
              <a:buFont typeface="Arial"/>
              <a:buChar char="•"/>
            </a:pPr>
            <a:r>
              <a:rPr lang="en-US" sz="4105" dirty="0">
                <a:solidFill>
                  <a:srgbClr val="000000"/>
                </a:solidFill>
                <a:latin typeface="Garamond "/>
                <a:ea typeface="Cormorant Garamond Bold Italics"/>
                <a:cs typeface="Cormorant Garamond Bold Italics"/>
                <a:sym typeface="Cormorant Garamond Bold Italics"/>
              </a:rPr>
              <a:t>Remote start &amp; shutdown</a:t>
            </a:r>
          </a:p>
          <a:p>
            <a:pPr marL="886435" lvl="1" indent="-443218" algn="l">
              <a:lnSpc>
                <a:spcPts val="5748"/>
              </a:lnSpc>
              <a:buFont typeface="Arial"/>
              <a:buChar char="•"/>
            </a:pPr>
            <a:endParaRPr lang="en-US" sz="4105" dirty="0">
              <a:solidFill>
                <a:srgbClr val="000000"/>
              </a:solidFill>
              <a:latin typeface="Garamond "/>
              <a:ea typeface="Cormorant Garamond Bold Italics"/>
              <a:cs typeface="Cormorant Garamond Bold Italics"/>
              <a:sym typeface="Cormorant Garamond Bold Italics"/>
            </a:endParaRPr>
          </a:p>
          <a:p>
            <a:pPr marL="886435" lvl="1" indent="-443218" algn="l">
              <a:lnSpc>
                <a:spcPts val="5748"/>
              </a:lnSpc>
              <a:buFont typeface="Arial"/>
              <a:buChar char="•"/>
            </a:pPr>
            <a:r>
              <a:rPr lang="en-US" sz="4105" dirty="0">
                <a:solidFill>
                  <a:srgbClr val="000000"/>
                </a:solidFill>
                <a:latin typeface="Garamond "/>
                <a:ea typeface="Cormorant Garamond Bold Italics"/>
                <a:cs typeface="Cormorant Garamond Bold Italics"/>
                <a:sym typeface="Cormorant Garamond Bold Italics"/>
              </a:rPr>
              <a:t>Ensures smooth operation &amp; accessibility</a:t>
            </a:r>
            <a:endParaRPr lang="en-US" sz="4105" i="1" dirty="0">
              <a:solidFill>
                <a:srgbClr val="000000"/>
              </a:solidFill>
              <a:latin typeface="Cormorant Garamond Bold Italics"/>
              <a:ea typeface="Cormorant Garamond Bold Italics"/>
              <a:cs typeface="Cormorant Garamond Bold Italics"/>
              <a:sym typeface="Cormorant Garamond Bold Italics"/>
            </a:endParaRPr>
          </a:p>
        </p:txBody>
      </p:sp>
      <p:pic>
        <p:nvPicPr>
          <p:cNvPr id="10" name="Picture 9">
            <a:extLst>
              <a:ext uri="{FF2B5EF4-FFF2-40B4-BE49-F238E27FC236}">
                <a16:creationId xmlns:a16="http://schemas.microsoft.com/office/drawing/2014/main" id="{71CE7D88-05DF-7ADF-3769-761023F97618}"/>
              </a:ext>
            </a:extLst>
          </p:cNvPr>
          <p:cNvPicPr>
            <a:picLocks noChangeAspect="1"/>
          </p:cNvPicPr>
          <p:nvPr/>
        </p:nvPicPr>
        <p:blipFill>
          <a:blip r:embed="rId6"/>
          <a:stretch>
            <a:fillRect/>
          </a:stretch>
        </p:blipFill>
        <p:spPr>
          <a:xfrm>
            <a:off x="7086871" y="1547638"/>
            <a:ext cx="11109689" cy="7642412"/>
          </a:xfrm>
          <a:prstGeom prst="rect">
            <a:avLst/>
          </a:prstGeom>
        </p:spPr>
      </p:pic>
      <p:sp>
        <p:nvSpPr>
          <p:cNvPr id="12" name="TextBox 11">
            <a:extLst>
              <a:ext uri="{FF2B5EF4-FFF2-40B4-BE49-F238E27FC236}">
                <a16:creationId xmlns:a16="http://schemas.microsoft.com/office/drawing/2014/main" id="{065B13A5-1A1E-1E3F-E028-A138CEAA3925}"/>
              </a:ext>
            </a:extLst>
          </p:cNvPr>
          <p:cNvSpPr txBox="1"/>
          <p:nvPr/>
        </p:nvSpPr>
        <p:spPr>
          <a:xfrm>
            <a:off x="398882" y="0"/>
            <a:ext cx="11453234" cy="1366528"/>
          </a:xfrm>
          <a:prstGeom prst="rect">
            <a:avLst/>
          </a:prstGeom>
          <a:noFill/>
        </p:spPr>
        <p:txBody>
          <a:bodyPr wrap="square">
            <a:spAutoFit/>
          </a:bodyPr>
          <a:lstStyle/>
          <a:p>
            <a:pPr algn="l">
              <a:lnSpc>
                <a:spcPts val="11198"/>
              </a:lnSpc>
            </a:pPr>
            <a:r>
              <a:rPr lang="en-US" sz="5400" b="1" i="1" dirty="0">
                <a:solidFill>
                  <a:srgbClr val="0F4662"/>
                </a:solidFill>
                <a:latin typeface="Cormorant Garamond Bold Italics"/>
                <a:ea typeface="Cormorant Garamond Bold Italics"/>
                <a:cs typeface="Cormorant Garamond Bold Italics"/>
                <a:sym typeface="Cormorant Garamond Bold Italics"/>
              </a:rPr>
              <a:t>1. Frontend – Painting Managements</a:t>
            </a:r>
          </a:p>
        </p:txBody>
      </p:sp>
      <mc:AlternateContent xmlns:mc="http://schemas.openxmlformats.org/markup-compatibility/2006">
        <mc:Choice xmlns:p14="http://schemas.microsoft.com/office/powerpoint/2010/main" Requires="p14">
          <p:contentPart p14:bwMode="auto" r:id="rId7">
            <p14:nvContentPartPr>
              <p14:cNvPr id="21" name="Ink 20">
                <a:extLst>
                  <a:ext uri="{FF2B5EF4-FFF2-40B4-BE49-F238E27FC236}">
                    <a16:creationId xmlns:a16="http://schemas.microsoft.com/office/drawing/2014/main" id="{0E74115B-76B2-67B3-3164-0827F83B3D1E}"/>
                  </a:ext>
                </a:extLst>
              </p14:cNvPr>
              <p14:cNvContentPartPr/>
              <p14:nvPr/>
            </p14:nvContentPartPr>
            <p14:xfrm>
              <a:off x="2578846" y="-574791"/>
              <a:ext cx="360" cy="360"/>
            </p14:xfrm>
          </p:contentPart>
        </mc:Choice>
        <mc:Fallback>
          <p:pic>
            <p:nvPicPr>
              <p:cNvPr id="21" name="Ink 20">
                <a:extLst>
                  <a:ext uri="{FF2B5EF4-FFF2-40B4-BE49-F238E27FC236}">
                    <a16:creationId xmlns:a16="http://schemas.microsoft.com/office/drawing/2014/main" id="{0E74115B-76B2-67B3-3164-0827F83B3D1E}"/>
                  </a:ext>
                </a:extLst>
              </p:cNvPr>
              <p:cNvPicPr/>
              <p:nvPr/>
            </p:nvPicPr>
            <p:blipFill>
              <a:blip r:embed="rId8"/>
              <a:stretch>
                <a:fillRect/>
              </a:stretch>
            </p:blipFill>
            <p:spPr>
              <a:xfrm>
                <a:off x="2572726" y="-580911"/>
                <a:ext cx="12600" cy="12600"/>
              </a:xfrm>
              <a:prstGeom prst="rect">
                <a:avLst/>
              </a:prstGeom>
            </p:spPr>
          </p:pic>
        </mc:Fallback>
      </mc:AlternateContent>
      <p:sp>
        <p:nvSpPr>
          <p:cNvPr id="5" name="Slide Number Placeholder 4">
            <a:extLst>
              <a:ext uri="{FF2B5EF4-FFF2-40B4-BE49-F238E27FC236}">
                <a16:creationId xmlns:a16="http://schemas.microsoft.com/office/drawing/2014/main" id="{456F18C2-6B6B-B555-D5A2-88B4D07AA9D4}"/>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EBA59-0930-636C-64E8-2CF93330F5A5}"/>
            </a:ext>
          </a:extLst>
        </p:cNvPr>
        <p:cNvGrpSpPr/>
        <p:nvPr/>
      </p:nvGrpSpPr>
      <p:grpSpPr>
        <a:xfrm>
          <a:off x="0" y="0"/>
          <a:ext cx="0" cy="0"/>
          <a:chOff x="0" y="0"/>
          <a:chExt cx="0" cy="0"/>
        </a:xfrm>
      </p:grpSpPr>
      <p:pic>
        <p:nvPicPr>
          <p:cNvPr id="9" name="Picture 8" descr="A screenshot of a phone&#10;&#10;Description automatically generated">
            <a:extLst>
              <a:ext uri="{FF2B5EF4-FFF2-40B4-BE49-F238E27FC236}">
                <a16:creationId xmlns:a16="http://schemas.microsoft.com/office/drawing/2014/main" id="{A13B88CC-1CD7-AAE7-1C13-DD9C4B7EB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014" y="0"/>
            <a:ext cx="14421971" cy="102870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75C9A260-E547-EA0B-96F2-838FE1E782FF}"/>
                  </a:ext>
                </a:extLst>
              </p14:cNvPr>
              <p14:cNvContentPartPr/>
              <p14:nvPr>
                <p:extLst>
                  <p:ext uri="{42D2F446-02D8-4167-A562-619A0277C38B}">
                    <p15:isNarration xmlns:p15="http://schemas.microsoft.com/office/powerpoint/2012/main" val="1"/>
                  </p:ext>
                </p:extLst>
              </p14:nvPr>
            </p14:nvContentPartPr>
            <p14:xfrm>
              <a:off x="7268040" y="664200"/>
              <a:ext cx="3430800" cy="9194400"/>
            </p14:xfrm>
          </p:contentPart>
        </mc:Choice>
        <mc:Fallback>
          <p:pic>
            <p:nvPicPr>
              <p:cNvPr id="4" name="Ink 3">
                <a:extLst>
                  <a:ext uri="{FF2B5EF4-FFF2-40B4-BE49-F238E27FC236}">
                    <a16:creationId xmlns:a16="http://schemas.microsoft.com/office/drawing/2014/main" id="{75C9A260-E547-EA0B-96F2-838FE1E782FF}"/>
                  </a:ext>
                </a:extLst>
              </p:cNvPr>
              <p:cNvPicPr>
                <a:picLocks noGrp="1" noRot="1" noChangeAspect="1" noMove="1" noResize="1" noEditPoints="1" noAdjustHandles="1" noChangeArrowheads="1" noChangeShapeType="1"/>
              </p:cNvPicPr>
              <p:nvPr/>
            </p:nvPicPr>
            <p:blipFill>
              <a:blip r:embed="rId5"/>
              <a:stretch>
                <a:fillRect/>
              </a:stretch>
            </p:blipFill>
            <p:spPr>
              <a:xfrm>
                <a:off x="7258680" y="654840"/>
                <a:ext cx="3449520" cy="9213120"/>
              </a:xfrm>
              <a:prstGeom prst="rect">
                <a:avLst/>
              </a:prstGeom>
            </p:spPr>
          </p:pic>
        </mc:Fallback>
      </mc:AlternateContent>
      <p:sp>
        <p:nvSpPr>
          <p:cNvPr id="2" name="Freeform 2">
            <a:extLst>
              <a:ext uri="{FF2B5EF4-FFF2-40B4-BE49-F238E27FC236}">
                <a16:creationId xmlns:a16="http://schemas.microsoft.com/office/drawing/2014/main" id="{7AB1192F-5603-44E9-2010-C280B1992844}"/>
              </a:ext>
            </a:extLst>
          </p:cNvPr>
          <p:cNvSpPr/>
          <p:nvPr/>
        </p:nvSpPr>
        <p:spPr>
          <a:xfrm flipH="1">
            <a:off x="-35426" y="9048327"/>
            <a:ext cx="2270900" cy="1238673"/>
          </a:xfrm>
          <a:custGeom>
            <a:avLst/>
            <a:gdLst/>
            <a:ahLst/>
            <a:cxnLst/>
            <a:rect l="l" t="t" r="r" b="b"/>
            <a:pathLst>
              <a:path w="2270900" h="1238673">
                <a:moveTo>
                  <a:pt x="2270900" y="0"/>
                </a:moveTo>
                <a:lnTo>
                  <a:pt x="0" y="0"/>
                </a:lnTo>
                <a:lnTo>
                  <a:pt x="0" y="1238673"/>
                </a:lnTo>
                <a:lnTo>
                  <a:pt x="2270900" y="1238673"/>
                </a:lnTo>
                <a:lnTo>
                  <a:pt x="227090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FB2918A1-BA6A-7424-DB58-8A55E0E13DDD}"/>
              </a:ext>
            </a:extLst>
          </p:cNvPr>
          <p:cNvSpPr/>
          <p:nvPr/>
        </p:nvSpPr>
        <p:spPr>
          <a:xfrm>
            <a:off x="1142" y="0"/>
            <a:ext cx="3453247" cy="2079620"/>
          </a:xfrm>
          <a:custGeom>
            <a:avLst/>
            <a:gdLst/>
            <a:ahLst/>
            <a:cxnLst/>
            <a:rect l="l" t="t" r="r" b="b"/>
            <a:pathLst>
              <a:path w="3453247" h="2079620">
                <a:moveTo>
                  <a:pt x="0" y="0"/>
                </a:moveTo>
                <a:lnTo>
                  <a:pt x="3453247" y="0"/>
                </a:lnTo>
                <a:lnTo>
                  <a:pt x="3453247" y="2079620"/>
                </a:lnTo>
                <a:lnTo>
                  <a:pt x="0" y="2079620"/>
                </a:lnTo>
                <a:lnTo>
                  <a:pt x="0" y="0"/>
                </a:lnTo>
                <a:close/>
              </a:path>
            </a:pathLst>
          </a:custGeom>
          <a:blipFill>
            <a:blip r:embed="rId8">
              <a:extLst>
                <a:ext uri="{96DAC541-7B7A-43D3-8B79-37D633B846F1}">
                  <asvg:svgBlip xmlns:asvg="http://schemas.microsoft.com/office/drawing/2016/SVG/main" r:embed="rId9"/>
                </a:ext>
              </a:extLst>
            </a:blip>
            <a:stretch>
              <a:fillRect b="-154396"/>
            </a:stretch>
          </a:blipFill>
          <a:ln cap="sq">
            <a:noFill/>
            <a:prstDash val="solid"/>
            <a:miter/>
          </a:ln>
        </p:spPr>
        <p:txBody>
          <a:bodyPr/>
          <a:lstStyle/>
          <a:p>
            <a:endParaRPr lang="en-US"/>
          </a:p>
        </p:txBody>
      </p:sp>
      <p:sp>
        <p:nvSpPr>
          <p:cNvPr id="5" name="Slide Number Placeholder 4">
            <a:extLst>
              <a:ext uri="{FF2B5EF4-FFF2-40B4-BE49-F238E27FC236}">
                <a16:creationId xmlns:a16="http://schemas.microsoft.com/office/drawing/2014/main" id="{3B92A672-B072-87B0-D8C8-F0A4E340B514}"/>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769130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70656" y="9190050"/>
            <a:ext cx="2177288" cy="1187612"/>
          </a:xfrm>
          <a:custGeom>
            <a:avLst/>
            <a:gdLst/>
            <a:ahLst/>
            <a:cxnLst/>
            <a:rect l="l" t="t" r="r" b="b"/>
            <a:pathLst>
              <a:path w="2177288" h="1187612">
                <a:moveTo>
                  <a:pt x="0" y="0"/>
                </a:moveTo>
                <a:lnTo>
                  <a:pt x="2177288" y="0"/>
                </a:lnTo>
                <a:lnTo>
                  <a:pt x="2177288" y="1187612"/>
                </a:lnTo>
                <a:lnTo>
                  <a:pt x="0" y="118761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3" name="Freeform 3"/>
          <p:cNvSpPr/>
          <p:nvPr/>
        </p:nvSpPr>
        <p:spPr>
          <a:xfrm flipH="1">
            <a:off x="14834753" y="-11110"/>
            <a:ext cx="3453247" cy="2079620"/>
          </a:xfrm>
          <a:custGeom>
            <a:avLst/>
            <a:gdLst/>
            <a:ahLst/>
            <a:cxnLst/>
            <a:rect l="l" t="t" r="r" b="b"/>
            <a:pathLst>
              <a:path w="3453247" h="2079620">
                <a:moveTo>
                  <a:pt x="3453247" y="0"/>
                </a:moveTo>
                <a:lnTo>
                  <a:pt x="0" y="0"/>
                </a:lnTo>
                <a:lnTo>
                  <a:pt x="0" y="2079620"/>
                </a:lnTo>
                <a:lnTo>
                  <a:pt x="3453247" y="2079620"/>
                </a:lnTo>
                <a:lnTo>
                  <a:pt x="3453247" y="0"/>
                </a:lnTo>
                <a:close/>
              </a:path>
            </a:pathLst>
          </a:custGeom>
          <a:blipFill>
            <a:blip r:embed="rId5">
              <a:extLst>
                <a:ext uri="{96DAC541-7B7A-43D3-8B79-37D633B846F1}">
                  <asvg:svgBlip xmlns:asvg="http://schemas.microsoft.com/office/drawing/2016/SVG/main" r:embed="rId6"/>
                </a:ext>
              </a:extLst>
            </a:blip>
            <a:stretch>
              <a:fillRect b="-154396"/>
            </a:stretch>
          </a:blipFill>
          <a:ln cap="sq">
            <a:noFill/>
            <a:prstDash val="solid"/>
            <a:miter/>
          </a:ln>
        </p:spPr>
        <p:txBody>
          <a:bodyPr/>
          <a:lstStyle/>
          <a:p>
            <a:endParaRPr lang="en-US"/>
          </a:p>
        </p:txBody>
      </p:sp>
      <p:sp>
        <p:nvSpPr>
          <p:cNvPr id="4" name="Freeform 4"/>
          <p:cNvSpPr/>
          <p:nvPr/>
        </p:nvSpPr>
        <p:spPr>
          <a:xfrm>
            <a:off x="0" y="9280712"/>
            <a:ext cx="4696945" cy="1006288"/>
          </a:xfrm>
          <a:custGeom>
            <a:avLst/>
            <a:gdLst/>
            <a:ahLst/>
            <a:cxnLst/>
            <a:rect l="l" t="t" r="r" b="b"/>
            <a:pathLst>
              <a:path w="4696945" h="1006288">
                <a:moveTo>
                  <a:pt x="0" y="0"/>
                </a:moveTo>
                <a:lnTo>
                  <a:pt x="4696945" y="0"/>
                </a:lnTo>
                <a:lnTo>
                  <a:pt x="4696945" y="1006288"/>
                </a:lnTo>
                <a:lnTo>
                  <a:pt x="0" y="1006288"/>
                </a:lnTo>
                <a:lnTo>
                  <a:pt x="0" y="0"/>
                </a:lnTo>
                <a:close/>
              </a:path>
            </a:pathLst>
          </a:custGeom>
          <a:blipFill>
            <a:blip r:embed="rId5">
              <a:extLst>
                <a:ext uri="{96DAC541-7B7A-43D3-8B79-37D633B846F1}">
                  <asvg:svgBlip xmlns:asvg="http://schemas.microsoft.com/office/drawing/2016/SVG/main" r:embed="rId6"/>
                </a:ext>
              </a:extLst>
            </a:blip>
            <a:stretch>
              <a:fillRect t="-615090"/>
            </a:stretch>
          </a:blipFill>
          <a:ln cap="sq">
            <a:noFill/>
            <a:prstDash val="solid"/>
            <a:miter/>
          </a:ln>
        </p:spPr>
        <p:txBody>
          <a:bodyPr/>
          <a:lstStyle/>
          <a:p>
            <a:endParaRPr lang="en-US"/>
          </a:p>
        </p:txBody>
      </p:sp>
      <p:sp>
        <p:nvSpPr>
          <p:cNvPr id="8" name="TextBox 8"/>
          <p:cNvSpPr txBox="1"/>
          <p:nvPr/>
        </p:nvSpPr>
        <p:spPr>
          <a:xfrm>
            <a:off x="78400" y="20515"/>
            <a:ext cx="4686300" cy="854075"/>
          </a:xfrm>
          <a:prstGeom prst="rect">
            <a:avLst/>
          </a:prstGeom>
        </p:spPr>
        <p:txBody>
          <a:bodyPr wrap="square" lIns="0" tIns="0" rIns="0" bIns="0" rtlCol="0" anchor="t">
            <a:spAutoFit/>
          </a:bodyPr>
          <a:lstStyle/>
          <a:p>
            <a:pPr algn="ctr">
              <a:lnSpc>
                <a:spcPts val="7000"/>
              </a:lnSpc>
              <a:spcBef>
                <a:spcPct val="0"/>
              </a:spcBef>
            </a:pPr>
            <a:r>
              <a:rPr lang="en-US" sz="5000" b="1" i="1">
                <a:solidFill>
                  <a:srgbClr val="0F4662"/>
                </a:solidFill>
                <a:latin typeface="Cormorant Garamond Bold Italics"/>
                <a:ea typeface="Cormorant Garamond Bold Italics"/>
                <a:cs typeface="Cormorant Garamond Bold Italics"/>
                <a:sym typeface="Cormorant Garamond Bold Italics"/>
              </a:rPr>
              <a:t> 3. The Backend</a:t>
            </a:r>
          </a:p>
        </p:txBody>
      </p:sp>
      <p:sp>
        <p:nvSpPr>
          <p:cNvPr id="9" name="TextBox 9"/>
          <p:cNvSpPr txBox="1"/>
          <p:nvPr/>
        </p:nvSpPr>
        <p:spPr>
          <a:xfrm>
            <a:off x="78400" y="1301371"/>
            <a:ext cx="10132400" cy="6543779"/>
          </a:xfrm>
          <a:prstGeom prst="rect">
            <a:avLst/>
          </a:prstGeom>
        </p:spPr>
        <p:txBody>
          <a:bodyPr wrap="square" lIns="0" tIns="0" rIns="0" bIns="0" rtlCol="0" anchor="t">
            <a:spAutoFit/>
          </a:bodyPr>
          <a:lstStyle/>
          <a:p>
            <a:pPr marL="886435" lvl="1" indent="-443218" algn="l">
              <a:lnSpc>
                <a:spcPts val="5748"/>
              </a:lnSpc>
              <a:buFont typeface="Arial"/>
              <a:buChar char="•"/>
            </a:pPr>
            <a:r>
              <a:rPr lang="en-US" sz="4105" b="1" dirty="0">
                <a:solidFill>
                  <a:srgbClr val="000000"/>
                </a:solidFill>
                <a:latin typeface="Garamond "/>
                <a:ea typeface="Cormorant Garamond Bold Italics"/>
                <a:cs typeface="Cormorant Garamond Bold Italics"/>
                <a:sym typeface="Cormorant Garamond Bold Italics"/>
              </a:rPr>
              <a:t>Node.js: </a:t>
            </a:r>
            <a:r>
              <a:rPr lang="en-US" sz="4105" dirty="0">
                <a:solidFill>
                  <a:srgbClr val="000000"/>
                </a:solidFill>
                <a:latin typeface="Garamond "/>
                <a:ea typeface="Cormorant Garamond Bold Italics"/>
                <a:cs typeface="Cormorant Garamond Bold Italics"/>
                <a:sym typeface="Cormorant Garamond Bold Italics"/>
              </a:rPr>
              <a:t>High-performance server-side logic and </a:t>
            </a:r>
            <a:r>
              <a:rPr lang="en-US" sz="4105" b="1" dirty="0">
                <a:solidFill>
                  <a:schemeClr val="tx2"/>
                </a:solidFill>
                <a:latin typeface="Garamond "/>
                <a:ea typeface="Cormorant Garamond Bold Italics"/>
                <a:cs typeface="Cormorant Garamond Bold Italics"/>
                <a:sym typeface="Cormorant Garamond Bold Italics"/>
              </a:rPr>
              <a:t>asynchronous</a:t>
            </a:r>
            <a:r>
              <a:rPr lang="en-US" sz="4105" dirty="0">
                <a:solidFill>
                  <a:srgbClr val="000000"/>
                </a:solidFill>
                <a:latin typeface="Garamond "/>
                <a:ea typeface="Cormorant Garamond Bold Italics"/>
                <a:cs typeface="Cormorant Garamond Bold Italics"/>
                <a:sym typeface="Cormorant Garamond Bold Italics"/>
              </a:rPr>
              <a:t> operations.</a:t>
            </a:r>
          </a:p>
          <a:p>
            <a:pPr marL="886435" lvl="1" indent="-443218" algn="l">
              <a:lnSpc>
                <a:spcPts val="5748"/>
              </a:lnSpc>
              <a:buFont typeface="Arial"/>
              <a:buChar char="•"/>
            </a:pPr>
            <a:r>
              <a:rPr lang="en-US" sz="4105" b="1" dirty="0">
                <a:solidFill>
                  <a:srgbClr val="000000"/>
                </a:solidFill>
                <a:latin typeface="Garamond "/>
                <a:ea typeface="Cormorant Garamond Bold Italics"/>
                <a:cs typeface="Cormorant Garamond Bold Italics"/>
                <a:sym typeface="Cormorant Garamond Bold Italics"/>
              </a:rPr>
              <a:t>Central hub </a:t>
            </a:r>
            <a:r>
              <a:rPr lang="en-US" sz="4105" dirty="0">
                <a:solidFill>
                  <a:srgbClr val="000000"/>
                </a:solidFill>
                <a:latin typeface="Garamond "/>
                <a:ea typeface="Cormorant Garamond Bold Italics"/>
                <a:cs typeface="Cormorant Garamond Bold Italics"/>
                <a:sym typeface="Cormorant Garamond Bold Italics"/>
              </a:rPr>
              <a:t>for system architecture</a:t>
            </a:r>
          </a:p>
          <a:p>
            <a:pPr marL="886435" lvl="1" indent="-443218" algn="l">
              <a:lnSpc>
                <a:spcPts val="5748"/>
              </a:lnSpc>
              <a:buFont typeface="Arial"/>
              <a:buChar char="•"/>
            </a:pPr>
            <a:r>
              <a:rPr lang="en-US" sz="4105" b="1" dirty="0">
                <a:solidFill>
                  <a:srgbClr val="000000"/>
                </a:solidFill>
                <a:latin typeface="Garamond "/>
                <a:ea typeface="Cormorant Garamond Bold Italics"/>
                <a:cs typeface="Cormorant Garamond Bold Italics"/>
                <a:sym typeface="Cormorant Garamond Bold Italics"/>
              </a:rPr>
              <a:t>Network Communication: </a:t>
            </a:r>
            <a:r>
              <a:rPr lang="en-US" sz="4105" dirty="0">
                <a:solidFill>
                  <a:srgbClr val="000000"/>
                </a:solidFill>
                <a:latin typeface="Garamond "/>
                <a:ea typeface="Cormorant Garamond Bold Italics"/>
                <a:cs typeface="Cormorant Garamond Bold Italics"/>
                <a:sym typeface="Cormorant Garamond Bold Italics"/>
              </a:rPr>
              <a:t>Handles talking with </a:t>
            </a:r>
            <a:r>
              <a:rPr lang="en-US" sz="4105" b="1" dirty="0">
                <a:solidFill>
                  <a:schemeClr val="tx2"/>
                </a:solidFill>
                <a:latin typeface="Garamond "/>
                <a:ea typeface="Cormorant Garamond Bold Italics"/>
                <a:cs typeface="Cormorant Garamond Bold Italics"/>
                <a:sym typeface="Cormorant Garamond Bold Italics"/>
              </a:rPr>
              <a:t>frontend</a:t>
            </a:r>
            <a:r>
              <a:rPr lang="en-US" sz="4105" dirty="0">
                <a:solidFill>
                  <a:srgbClr val="000000"/>
                </a:solidFill>
                <a:latin typeface="Garamond "/>
                <a:ea typeface="Cormorant Garamond Bold Italics"/>
                <a:cs typeface="Cormorant Garamond Bold Italics"/>
                <a:sym typeface="Cormorant Garamond Bold Italics"/>
              </a:rPr>
              <a:t>, </a:t>
            </a:r>
            <a:r>
              <a:rPr lang="en-US" sz="4105" b="1" dirty="0">
                <a:solidFill>
                  <a:schemeClr val="tx2"/>
                </a:solidFill>
                <a:latin typeface="Garamond "/>
                <a:ea typeface="Cormorant Garamond Bold Italics"/>
                <a:cs typeface="Cormorant Garamond Bold Italics"/>
                <a:sym typeface="Cormorant Garamond Bold Italics"/>
              </a:rPr>
              <a:t>IoT</a:t>
            </a:r>
            <a:r>
              <a:rPr lang="en-US" sz="4105" dirty="0">
                <a:solidFill>
                  <a:srgbClr val="000000"/>
                </a:solidFill>
                <a:latin typeface="Garamond "/>
                <a:ea typeface="Cormorant Garamond Bold Italics"/>
                <a:cs typeface="Cormorant Garamond Bold Italics"/>
                <a:sym typeface="Cormorant Garamond Bold Italics"/>
              </a:rPr>
              <a:t> devices, </a:t>
            </a:r>
            <a:r>
              <a:rPr lang="en-US" sz="4105" b="1" dirty="0">
                <a:solidFill>
                  <a:schemeClr val="tx2"/>
                </a:solidFill>
                <a:latin typeface="Garamond "/>
                <a:ea typeface="Cormorant Garamond Bold Italics"/>
                <a:cs typeface="Cormorant Garamond Bold Italics"/>
                <a:sym typeface="Cormorant Garamond Bold Italics"/>
              </a:rPr>
              <a:t>MQTT Broker </a:t>
            </a:r>
            <a:r>
              <a:rPr lang="en-US" sz="4105" dirty="0">
                <a:solidFill>
                  <a:srgbClr val="000000"/>
                </a:solidFill>
                <a:latin typeface="Garamond "/>
                <a:ea typeface="Cormorant Garamond Bold Italics"/>
                <a:cs typeface="Cormorant Garamond Bold Italics"/>
                <a:sym typeface="Cormorant Garamond Bold Italics"/>
              </a:rPr>
              <a:t>and Machine learning </a:t>
            </a:r>
            <a:r>
              <a:rPr lang="en-US" sz="4105" b="1" dirty="0">
                <a:solidFill>
                  <a:schemeClr val="tx2"/>
                </a:solidFill>
                <a:latin typeface="Garamond "/>
                <a:ea typeface="Cormorant Garamond Bold Italics"/>
                <a:cs typeface="Cormorant Garamond Bold Italics"/>
                <a:sym typeface="Cormorant Garamond Bold Italics"/>
              </a:rPr>
              <a:t>cloud</a:t>
            </a:r>
          </a:p>
          <a:p>
            <a:pPr marL="886435" lvl="1" indent="-443218" algn="l">
              <a:lnSpc>
                <a:spcPts val="5748"/>
              </a:lnSpc>
              <a:buFont typeface="Arial"/>
              <a:buChar char="•"/>
            </a:pPr>
            <a:r>
              <a:rPr lang="en-US" sz="4105" b="1" dirty="0">
                <a:solidFill>
                  <a:srgbClr val="000000"/>
                </a:solidFill>
                <a:latin typeface="Garamond "/>
                <a:ea typeface="Cormorant Garamond Bold Italics"/>
                <a:cs typeface="Cormorant Garamond Bold Italics"/>
                <a:sym typeface="Cormorant Garamond Bold Italics"/>
              </a:rPr>
              <a:t>Parallel system</a:t>
            </a:r>
            <a:r>
              <a:rPr lang="en-US" sz="4105" dirty="0">
                <a:solidFill>
                  <a:srgbClr val="000000"/>
                </a:solidFill>
                <a:latin typeface="Garamond "/>
                <a:ea typeface="Cormorant Garamond Bold Italics"/>
                <a:cs typeface="Cormorant Garamond Bold Italics"/>
                <a:sym typeface="Cormorant Garamond Bold Italics"/>
              </a:rPr>
              <a:t>: handles </a:t>
            </a:r>
            <a:r>
              <a:rPr lang="en-US" sz="4105" b="1" dirty="0">
                <a:solidFill>
                  <a:schemeClr val="tx2"/>
                </a:solidFill>
                <a:latin typeface="Garamond "/>
                <a:ea typeface="Cormorant Garamond Bold Italics"/>
                <a:cs typeface="Cormorant Garamond Bold Italics"/>
                <a:sym typeface="Cormorant Garamond Bold Italics"/>
              </a:rPr>
              <a:t>multiple</a:t>
            </a:r>
            <a:r>
              <a:rPr lang="en-US" sz="4105" dirty="0">
                <a:solidFill>
                  <a:srgbClr val="000000"/>
                </a:solidFill>
                <a:latin typeface="Garamond "/>
                <a:ea typeface="Cormorant Garamond Bold Italics"/>
                <a:cs typeface="Cormorant Garamond Bold Italics"/>
                <a:sym typeface="Cormorant Garamond Bold Italics"/>
              </a:rPr>
              <a:t> IoT devices for wheelchair detection </a:t>
            </a:r>
            <a:r>
              <a:rPr lang="en-US" sz="4105" u="sng" dirty="0">
                <a:solidFill>
                  <a:srgbClr val="000000"/>
                </a:solidFill>
                <a:latin typeface="Garamond "/>
                <a:ea typeface="Cormorant Garamond Bold Italics"/>
                <a:cs typeface="Cormorant Garamond Bold Italics"/>
                <a:sym typeface="Cormorant Garamond Bold Italics"/>
              </a:rPr>
              <a:t>simultaneously</a:t>
            </a:r>
            <a:r>
              <a:rPr lang="en-US" sz="4105" dirty="0">
                <a:solidFill>
                  <a:srgbClr val="000000"/>
                </a:solidFill>
                <a:latin typeface="Garamond "/>
                <a:ea typeface="Cormorant Garamond Bold Italics"/>
                <a:cs typeface="Cormorant Garamond Bold Italics"/>
                <a:sym typeface="Cormorant Garamond Bold Italics"/>
              </a:rPr>
              <a:t>. </a:t>
            </a:r>
          </a:p>
        </p:txBody>
      </p:sp>
      <p:pic>
        <p:nvPicPr>
          <p:cNvPr id="6" name="Picture 5">
            <a:extLst>
              <a:ext uri="{FF2B5EF4-FFF2-40B4-BE49-F238E27FC236}">
                <a16:creationId xmlns:a16="http://schemas.microsoft.com/office/drawing/2014/main" id="{48850AE7-7132-1B44-CC74-FD36FD6F7C60}"/>
              </a:ext>
            </a:extLst>
          </p:cNvPr>
          <p:cNvPicPr>
            <a:picLocks noChangeAspect="1"/>
          </p:cNvPicPr>
          <p:nvPr/>
        </p:nvPicPr>
        <p:blipFill>
          <a:blip r:embed="rId7"/>
          <a:srcRect l="19160" t="14488" r="21667" b="3333"/>
          <a:stretch/>
        </p:blipFill>
        <p:spPr>
          <a:xfrm>
            <a:off x="8458200" y="841650"/>
            <a:ext cx="8532200" cy="8453716"/>
          </a:xfrm>
          <a:prstGeom prst="rect">
            <a:avLst/>
          </a:prstGeom>
        </p:spPr>
      </p:pic>
      <p:sp>
        <p:nvSpPr>
          <p:cNvPr id="5" name="Slide Number Placeholder 4">
            <a:extLst>
              <a:ext uri="{FF2B5EF4-FFF2-40B4-BE49-F238E27FC236}">
                <a16:creationId xmlns:a16="http://schemas.microsoft.com/office/drawing/2014/main" id="{0E1116B3-EEF1-5DA7-59C8-980A164E1F7A}"/>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B2A9E-A3F5-0824-D9F0-3A235037E65B}"/>
            </a:ext>
          </a:extLst>
        </p:cNvPr>
        <p:cNvGrpSpPr/>
        <p:nvPr/>
      </p:nvGrpSpPr>
      <p:grpSpPr>
        <a:xfrm>
          <a:off x="0" y="0"/>
          <a:ext cx="0" cy="0"/>
          <a:chOff x="0" y="0"/>
          <a:chExt cx="0" cy="0"/>
        </a:xfrm>
      </p:grpSpPr>
      <p:pic>
        <p:nvPicPr>
          <p:cNvPr id="9" name="Picture 8" descr="A screenshot of a phone&#10;&#10;Description automatically generated">
            <a:extLst>
              <a:ext uri="{FF2B5EF4-FFF2-40B4-BE49-F238E27FC236}">
                <a16:creationId xmlns:a16="http://schemas.microsoft.com/office/drawing/2014/main" id="{28FFF17F-EB8D-4A9B-C473-5A31D5875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014" y="0"/>
            <a:ext cx="14421971" cy="102870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3">
            <p14:nvContentPartPr>
              <p14:cNvPr id="4" name="Ink 3">
                <a:extLst>
                  <a:ext uri="{FF2B5EF4-FFF2-40B4-BE49-F238E27FC236}">
                    <a16:creationId xmlns:a16="http://schemas.microsoft.com/office/drawing/2014/main" id="{52887FAA-E694-F5C2-862D-F98339075264}"/>
                  </a:ext>
                </a:extLst>
              </p14:cNvPr>
              <p14:cNvContentPartPr/>
              <p14:nvPr>
                <p:extLst>
                  <p:ext uri="{42D2F446-02D8-4167-A562-619A0277C38B}">
                    <p15:isNarration xmlns:p15="http://schemas.microsoft.com/office/powerpoint/2012/main" val="1"/>
                  </p:ext>
                </p:extLst>
              </p14:nvPr>
            </p14:nvContentPartPr>
            <p14:xfrm>
              <a:off x="11405880" y="8357760"/>
              <a:ext cx="2744640" cy="1908000"/>
            </p14:xfrm>
          </p:contentPart>
        </mc:Choice>
        <mc:Fallback>
          <p:pic>
            <p:nvPicPr>
              <p:cNvPr id="4" name="Ink 3">
                <a:extLst>
                  <a:ext uri="{FF2B5EF4-FFF2-40B4-BE49-F238E27FC236}">
                    <a16:creationId xmlns:a16="http://schemas.microsoft.com/office/drawing/2014/main" id="{52887FAA-E694-F5C2-862D-F98339075264}"/>
                  </a:ext>
                </a:extLst>
              </p:cNvPr>
              <p:cNvPicPr>
                <a:picLocks noGrp="1" noRot="1" noChangeAspect="1" noMove="1" noResize="1" noEditPoints="1" noAdjustHandles="1" noChangeArrowheads="1" noChangeShapeType="1"/>
              </p:cNvPicPr>
              <p:nvPr/>
            </p:nvPicPr>
            <p:blipFill>
              <a:blip r:embed="rId4"/>
              <a:stretch>
                <a:fillRect/>
              </a:stretch>
            </p:blipFill>
            <p:spPr>
              <a:xfrm>
                <a:off x="11396520" y="8348400"/>
                <a:ext cx="2763360" cy="1926720"/>
              </a:xfrm>
              <a:prstGeom prst="rect">
                <a:avLst/>
              </a:prstGeom>
            </p:spPr>
          </p:pic>
        </mc:Fallback>
      </mc:AlternateContent>
      <p:sp>
        <p:nvSpPr>
          <p:cNvPr id="2" name="Freeform 2">
            <a:extLst>
              <a:ext uri="{FF2B5EF4-FFF2-40B4-BE49-F238E27FC236}">
                <a16:creationId xmlns:a16="http://schemas.microsoft.com/office/drawing/2014/main" id="{12DE35FA-2B88-C2C6-F9DD-AAA6F3523701}"/>
              </a:ext>
            </a:extLst>
          </p:cNvPr>
          <p:cNvSpPr/>
          <p:nvPr/>
        </p:nvSpPr>
        <p:spPr>
          <a:xfrm flipH="1">
            <a:off x="-35426" y="9048327"/>
            <a:ext cx="2270900" cy="1238673"/>
          </a:xfrm>
          <a:custGeom>
            <a:avLst/>
            <a:gdLst/>
            <a:ahLst/>
            <a:cxnLst/>
            <a:rect l="l" t="t" r="r" b="b"/>
            <a:pathLst>
              <a:path w="2270900" h="1238673">
                <a:moveTo>
                  <a:pt x="2270900" y="0"/>
                </a:moveTo>
                <a:lnTo>
                  <a:pt x="0" y="0"/>
                </a:lnTo>
                <a:lnTo>
                  <a:pt x="0" y="1238673"/>
                </a:lnTo>
                <a:lnTo>
                  <a:pt x="2270900" y="1238673"/>
                </a:lnTo>
                <a:lnTo>
                  <a:pt x="227090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6E89623A-2DCB-D75B-E725-8186FD7541D3}"/>
              </a:ext>
            </a:extLst>
          </p:cNvPr>
          <p:cNvSpPr/>
          <p:nvPr/>
        </p:nvSpPr>
        <p:spPr>
          <a:xfrm>
            <a:off x="1142" y="0"/>
            <a:ext cx="3453247" cy="2079620"/>
          </a:xfrm>
          <a:custGeom>
            <a:avLst/>
            <a:gdLst/>
            <a:ahLst/>
            <a:cxnLst/>
            <a:rect l="l" t="t" r="r" b="b"/>
            <a:pathLst>
              <a:path w="3453247" h="2079620">
                <a:moveTo>
                  <a:pt x="0" y="0"/>
                </a:moveTo>
                <a:lnTo>
                  <a:pt x="3453247" y="0"/>
                </a:lnTo>
                <a:lnTo>
                  <a:pt x="3453247" y="2079620"/>
                </a:lnTo>
                <a:lnTo>
                  <a:pt x="0" y="2079620"/>
                </a:lnTo>
                <a:lnTo>
                  <a:pt x="0" y="0"/>
                </a:lnTo>
                <a:close/>
              </a:path>
            </a:pathLst>
          </a:custGeom>
          <a:blipFill>
            <a:blip r:embed="rId7">
              <a:extLst>
                <a:ext uri="{96DAC541-7B7A-43D3-8B79-37D633B846F1}">
                  <asvg:svgBlip xmlns:asvg="http://schemas.microsoft.com/office/drawing/2016/SVG/main" r:embed="rId8"/>
                </a:ext>
              </a:extLst>
            </a:blip>
            <a:stretch>
              <a:fillRect b="-154396"/>
            </a:stretch>
          </a:blipFill>
          <a:ln cap="sq">
            <a:noFill/>
            <a:prstDash val="solid"/>
            <a:miter/>
          </a:ln>
        </p:spPr>
        <p:txBody>
          <a:bodyPr/>
          <a:lstStyle/>
          <a:p>
            <a:endParaRPr lang="en-US"/>
          </a:p>
        </p:txBody>
      </p:sp>
      <p:sp>
        <p:nvSpPr>
          <p:cNvPr id="5" name="Slide Number Placeholder 4">
            <a:extLst>
              <a:ext uri="{FF2B5EF4-FFF2-40B4-BE49-F238E27FC236}">
                <a16:creationId xmlns:a16="http://schemas.microsoft.com/office/drawing/2014/main" id="{3A7484B4-140B-3F96-86B4-B5C42F0B6F7B}"/>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102522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906216" cy="1147964"/>
          </a:xfrm>
          <a:custGeom>
            <a:avLst/>
            <a:gdLst/>
            <a:ahLst/>
            <a:cxnLst/>
            <a:rect l="l" t="t" r="r" b="b"/>
            <a:pathLst>
              <a:path w="1906216" h="1147964">
                <a:moveTo>
                  <a:pt x="0" y="0"/>
                </a:moveTo>
                <a:lnTo>
                  <a:pt x="1906216" y="0"/>
                </a:lnTo>
                <a:lnTo>
                  <a:pt x="1906216" y="1147964"/>
                </a:lnTo>
                <a:lnTo>
                  <a:pt x="0" y="1147964"/>
                </a:lnTo>
                <a:lnTo>
                  <a:pt x="0" y="0"/>
                </a:lnTo>
                <a:close/>
              </a:path>
            </a:pathLst>
          </a:custGeom>
          <a:blipFill>
            <a:blip r:embed="rId2">
              <a:extLst>
                <a:ext uri="{96DAC541-7B7A-43D3-8B79-37D633B846F1}">
                  <asvg:svgBlip xmlns:asvg="http://schemas.microsoft.com/office/drawing/2016/SVG/main" r:embed="rId3"/>
                </a:ext>
              </a:extLst>
            </a:blip>
            <a:stretch>
              <a:fillRect b="-154396"/>
            </a:stretch>
          </a:blipFill>
          <a:ln cap="sq">
            <a:noFill/>
            <a:prstDash val="solid"/>
            <a:miter/>
          </a:ln>
        </p:spPr>
        <p:txBody>
          <a:bodyPr/>
          <a:lstStyle/>
          <a:p>
            <a:endParaRPr lang="en-US"/>
          </a:p>
        </p:txBody>
      </p:sp>
      <p:sp>
        <p:nvSpPr>
          <p:cNvPr id="4" name="Freeform 4"/>
          <p:cNvSpPr/>
          <p:nvPr/>
        </p:nvSpPr>
        <p:spPr>
          <a:xfrm>
            <a:off x="13639800" y="8420100"/>
            <a:ext cx="4263065" cy="1161685"/>
          </a:xfrm>
          <a:custGeom>
            <a:avLst/>
            <a:gdLst/>
            <a:ahLst/>
            <a:cxnLst/>
            <a:rect l="l" t="t" r="r" b="b"/>
            <a:pathLst>
              <a:path w="4263065" h="1161685">
                <a:moveTo>
                  <a:pt x="0" y="0"/>
                </a:moveTo>
                <a:lnTo>
                  <a:pt x="4263065" y="0"/>
                </a:lnTo>
                <a:lnTo>
                  <a:pt x="4263065" y="1161686"/>
                </a:lnTo>
                <a:lnTo>
                  <a:pt x="0" y="116168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731455" y="69283"/>
            <a:ext cx="15171410" cy="1377949"/>
          </a:xfrm>
          <a:prstGeom prst="rect">
            <a:avLst/>
          </a:prstGeom>
        </p:spPr>
        <p:txBody>
          <a:bodyPr lIns="0" tIns="0" rIns="0" bIns="0" rtlCol="0" anchor="t">
            <a:spAutoFit/>
          </a:bodyPr>
          <a:lstStyle/>
          <a:p>
            <a:pPr marL="0" lvl="0" indent="0" algn="l">
              <a:lnSpc>
                <a:spcPts val="11200"/>
              </a:lnSpc>
              <a:spcBef>
                <a:spcPct val="0"/>
              </a:spcBef>
            </a:pPr>
            <a:r>
              <a:rPr lang="en-US" sz="8000" b="1" i="1">
                <a:solidFill>
                  <a:srgbClr val="0F4662"/>
                </a:solidFill>
                <a:latin typeface="Cormorant Garamond Bold Italics"/>
                <a:ea typeface="Cormorant Garamond Bold Italics"/>
                <a:cs typeface="Cormorant Garamond Bold Italics"/>
                <a:sym typeface="Cormorant Garamond Bold Italics"/>
              </a:rPr>
              <a:t>Computer vision for object detection</a:t>
            </a:r>
          </a:p>
        </p:txBody>
      </p:sp>
      <p:sp>
        <p:nvSpPr>
          <p:cNvPr id="19" name="TextBox 7">
            <a:extLst>
              <a:ext uri="{FF2B5EF4-FFF2-40B4-BE49-F238E27FC236}">
                <a16:creationId xmlns:a16="http://schemas.microsoft.com/office/drawing/2014/main" id="{155A671F-A8AB-AE71-2A53-8DAC46FA6821}"/>
              </a:ext>
            </a:extLst>
          </p:cNvPr>
          <p:cNvSpPr txBox="1"/>
          <p:nvPr/>
        </p:nvSpPr>
        <p:spPr>
          <a:xfrm>
            <a:off x="312933" y="2410244"/>
            <a:ext cx="9059668" cy="1798295"/>
          </a:xfrm>
          <a:prstGeom prst="rect">
            <a:avLst/>
          </a:prstGeom>
        </p:spPr>
        <p:txBody>
          <a:bodyPr lIns="50800" tIns="50800" rIns="50800" bIns="50800" rtlCol="0" anchor="ctr"/>
          <a:lstStyle/>
          <a:p>
            <a:pPr algn="ctr">
              <a:lnSpc>
                <a:spcPts val="2659"/>
              </a:lnSpc>
            </a:pPr>
            <a:endParaRPr/>
          </a:p>
        </p:txBody>
      </p:sp>
      <p:sp>
        <p:nvSpPr>
          <p:cNvPr id="43" name="TextBox 42">
            <a:extLst>
              <a:ext uri="{FF2B5EF4-FFF2-40B4-BE49-F238E27FC236}">
                <a16:creationId xmlns:a16="http://schemas.microsoft.com/office/drawing/2014/main" id="{BE8A9CCE-C392-8568-8065-AC7E96038924}"/>
              </a:ext>
            </a:extLst>
          </p:cNvPr>
          <p:cNvSpPr txBox="1"/>
          <p:nvPr/>
        </p:nvSpPr>
        <p:spPr>
          <a:xfrm>
            <a:off x="953108" y="1576923"/>
            <a:ext cx="11506200" cy="7094250"/>
          </a:xfrm>
          <a:prstGeom prst="rect">
            <a:avLst/>
          </a:prstGeom>
          <a:noFill/>
        </p:spPr>
        <p:txBody>
          <a:bodyPr wrap="square">
            <a:spAutoFit/>
          </a:bodyPr>
          <a:lstStyle/>
          <a:p>
            <a:pPr marL="457200" indent="-457200">
              <a:buFont typeface="Arial" panose="020B0604020202020204" pitchFamily="34" charset="0"/>
              <a:buChar char="•"/>
            </a:pPr>
            <a:r>
              <a:rPr lang="en-US" sz="3500" b="1">
                <a:latin typeface="Garamond "/>
              </a:rPr>
              <a:t>Powered by </a:t>
            </a:r>
            <a:r>
              <a:rPr lang="en-US" sz="3500" b="1" err="1">
                <a:latin typeface="Garamond "/>
              </a:rPr>
              <a:t>Roboflow</a:t>
            </a:r>
            <a:r>
              <a:rPr lang="en-US" sz="3500" b="1">
                <a:latin typeface="Garamond "/>
              </a:rPr>
              <a:t> 3.0:</a:t>
            </a:r>
          </a:p>
          <a:p>
            <a:r>
              <a:rPr lang="en-US" sz="3500">
                <a:latin typeface="Garamond "/>
              </a:rPr>
              <a:t> Cloud-based object detection for real-time analysis. </a:t>
            </a:r>
          </a:p>
          <a:p>
            <a:r>
              <a:rPr lang="en-US" sz="3500">
                <a:latin typeface="Garamond "/>
              </a:rPr>
              <a:t>Identifies visitors and wheelchair usage with high accuracy.</a:t>
            </a:r>
          </a:p>
          <a:p>
            <a:pPr marL="457200" indent="-457200">
              <a:buFont typeface="Arial" panose="020B0604020202020204" pitchFamily="34" charset="0"/>
              <a:buChar char="•"/>
            </a:pPr>
            <a:r>
              <a:rPr lang="en-US" sz="3500">
                <a:latin typeface="Garamond "/>
              </a:rPr>
              <a:t> </a:t>
            </a:r>
            <a:r>
              <a:rPr lang="en-US" sz="3500" b="1">
                <a:latin typeface="Garamond "/>
              </a:rPr>
              <a:t>Detection Workflow: </a:t>
            </a:r>
          </a:p>
          <a:p>
            <a:r>
              <a:rPr lang="en-US" sz="3500">
                <a:latin typeface="Garamond "/>
              </a:rPr>
              <a:t>Captures images with Raspberry Pi Camera. </a:t>
            </a:r>
          </a:p>
          <a:p>
            <a:r>
              <a:rPr lang="en-US" sz="3500">
                <a:latin typeface="Garamond "/>
              </a:rPr>
              <a:t>Sends images to </a:t>
            </a:r>
            <a:r>
              <a:rPr lang="en-US" sz="3500" err="1">
                <a:latin typeface="Garamond "/>
              </a:rPr>
              <a:t>Roboflow</a:t>
            </a:r>
            <a:r>
              <a:rPr lang="en-US" sz="3500">
                <a:latin typeface="Garamond "/>
              </a:rPr>
              <a:t> for processing. </a:t>
            </a:r>
          </a:p>
          <a:p>
            <a:r>
              <a:rPr lang="en-US" sz="3500">
                <a:latin typeface="Garamond "/>
              </a:rPr>
              <a:t>Backend calculates height   adjustments and commands hardware. </a:t>
            </a:r>
          </a:p>
          <a:p>
            <a:pPr marL="457200" indent="-457200">
              <a:buFont typeface="Arial" panose="020B0604020202020204" pitchFamily="34" charset="0"/>
              <a:buChar char="•"/>
            </a:pPr>
            <a:r>
              <a:rPr lang="en-US" sz="3500" b="1">
                <a:latin typeface="Garamond "/>
              </a:rPr>
              <a:t>Scalable and Adaptive:</a:t>
            </a:r>
          </a:p>
          <a:p>
            <a:r>
              <a:rPr lang="en-US" sz="3500">
                <a:latin typeface="Garamond "/>
              </a:rPr>
              <a:t> Cloud-based processing reduces local hardware load.</a:t>
            </a:r>
          </a:p>
          <a:p>
            <a:r>
              <a:rPr lang="en-US" sz="3500" u="sng">
                <a:latin typeface="Garamond "/>
              </a:rPr>
              <a:t>Active learning </a:t>
            </a:r>
            <a:r>
              <a:rPr lang="en-US" sz="3500">
                <a:latin typeface="Garamond "/>
              </a:rPr>
              <a:t>improves model accuracy over time. </a:t>
            </a:r>
          </a:p>
          <a:p>
            <a:pPr marL="457200" indent="-457200">
              <a:buFont typeface="Arial" panose="020B0604020202020204" pitchFamily="34" charset="0"/>
              <a:buChar char="•"/>
            </a:pPr>
            <a:r>
              <a:rPr lang="en-US" sz="3500" b="1">
                <a:latin typeface="Garamond "/>
              </a:rPr>
              <a:t>Integrated with System: </a:t>
            </a:r>
          </a:p>
          <a:p>
            <a:r>
              <a:rPr lang="en-US" sz="3500">
                <a:latin typeface="Garamond "/>
              </a:rPr>
              <a:t>Works seamlessly with backend and hardware for real-time adjustments.</a:t>
            </a:r>
          </a:p>
        </p:txBody>
      </p:sp>
      <p:pic>
        <p:nvPicPr>
          <p:cNvPr id="7" name="Picture 6" descr="A screenshot of a phone&#10;&#10;Description automatically generated">
            <a:extLst>
              <a:ext uri="{FF2B5EF4-FFF2-40B4-BE49-F238E27FC236}">
                <a16:creationId xmlns:a16="http://schemas.microsoft.com/office/drawing/2014/main" id="{CBEAB35C-BEDA-A81C-E9F4-36B34AF656C1}"/>
              </a:ext>
            </a:extLst>
          </p:cNvPr>
          <p:cNvPicPr>
            <a:picLocks noChangeAspect="1"/>
          </p:cNvPicPr>
          <p:nvPr/>
        </p:nvPicPr>
        <p:blipFill>
          <a:blip r:embed="rId5">
            <a:extLst>
              <a:ext uri="{28A0092B-C50C-407E-A947-70E740481C1C}">
                <a14:useLocalDpi xmlns:a14="http://schemas.microsoft.com/office/drawing/2010/main" val="0"/>
              </a:ext>
            </a:extLst>
          </a:blip>
          <a:srcRect l="57398" t="71481" r="19355" b="2593"/>
          <a:stretch/>
        </p:blipFill>
        <p:spPr>
          <a:xfrm>
            <a:off x="12453446" y="1576923"/>
            <a:ext cx="5364482" cy="4267200"/>
          </a:xfrm>
          <a:prstGeom prst="rect">
            <a:avLst/>
          </a:prstGeom>
        </p:spPr>
      </p:pic>
      <p:sp>
        <p:nvSpPr>
          <p:cNvPr id="3" name="Slide Number Placeholder 2">
            <a:extLst>
              <a:ext uri="{FF2B5EF4-FFF2-40B4-BE49-F238E27FC236}">
                <a16:creationId xmlns:a16="http://schemas.microsoft.com/office/drawing/2014/main" id="{B24608ED-38AB-55D2-26D8-F366B7A608F9}"/>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flipH="1">
            <a:off x="14834753" y="-11110"/>
            <a:ext cx="3453247" cy="2079620"/>
          </a:xfrm>
          <a:custGeom>
            <a:avLst/>
            <a:gdLst/>
            <a:ahLst/>
            <a:cxnLst/>
            <a:rect l="l" t="t" r="r" b="b"/>
            <a:pathLst>
              <a:path w="3453247" h="2079620">
                <a:moveTo>
                  <a:pt x="3453247" y="0"/>
                </a:moveTo>
                <a:lnTo>
                  <a:pt x="0" y="0"/>
                </a:lnTo>
                <a:lnTo>
                  <a:pt x="0" y="2079620"/>
                </a:lnTo>
                <a:lnTo>
                  <a:pt x="3453247" y="2079620"/>
                </a:lnTo>
                <a:lnTo>
                  <a:pt x="3453247" y="0"/>
                </a:lnTo>
                <a:close/>
              </a:path>
            </a:pathLst>
          </a:custGeom>
          <a:blipFill>
            <a:blip r:embed="rId2">
              <a:extLst>
                <a:ext uri="{96DAC541-7B7A-43D3-8B79-37D633B846F1}">
                  <asvg:svgBlip xmlns:asvg="http://schemas.microsoft.com/office/drawing/2016/SVG/main" r:embed="rId3"/>
                </a:ext>
              </a:extLst>
            </a:blip>
            <a:stretch>
              <a:fillRect b="-154396"/>
            </a:stretch>
          </a:blipFill>
          <a:ln cap="sq">
            <a:noFill/>
            <a:prstDash val="solid"/>
            <a:miter/>
          </a:ln>
        </p:spPr>
        <p:txBody>
          <a:bodyPr/>
          <a:lstStyle/>
          <a:p>
            <a:endParaRPr lang="en-US"/>
          </a:p>
        </p:txBody>
      </p:sp>
      <p:sp>
        <p:nvSpPr>
          <p:cNvPr id="4" name="Freeform 4"/>
          <p:cNvSpPr/>
          <p:nvPr/>
        </p:nvSpPr>
        <p:spPr>
          <a:xfrm>
            <a:off x="0" y="9280712"/>
            <a:ext cx="1600200" cy="1006288"/>
          </a:xfrm>
          <a:custGeom>
            <a:avLst/>
            <a:gdLst/>
            <a:ahLst/>
            <a:cxnLst/>
            <a:rect l="l" t="t" r="r" b="b"/>
            <a:pathLst>
              <a:path w="2879442" h="1006288">
                <a:moveTo>
                  <a:pt x="0" y="0"/>
                </a:moveTo>
                <a:lnTo>
                  <a:pt x="2879442" y="0"/>
                </a:lnTo>
                <a:lnTo>
                  <a:pt x="2879442" y="1006288"/>
                </a:lnTo>
                <a:lnTo>
                  <a:pt x="0" y="1006288"/>
                </a:lnTo>
                <a:lnTo>
                  <a:pt x="0" y="0"/>
                </a:lnTo>
                <a:close/>
              </a:path>
            </a:pathLst>
          </a:custGeom>
          <a:blipFill>
            <a:blip r:embed="rId2">
              <a:extLst>
                <a:ext uri="{96DAC541-7B7A-43D3-8B79-37D633B846F1}">
                  <asvg:svgBlip xmlns:asvg="http://schemas.microsoft.com/office/drawing/2016/SVG/main" r:embed="rId3"/>
                </a:ext>
              </a:extLst>
            </a:blip>
            <a:stretch>
              <a:fillRect l="-63119" t="-615090"/>
            </a:stretch>
          </a:blipFill>
          <a:ln cap="sq">
            <a:noFill/>
            <a:prstDash val="solid"/>
            <a:miter/>
          </a:ln>
        </p:spPr>
        <p:txBody>
          <a:bodyPr/>
          <a:lstStyle/>
          <a:p>
            <a:endParaRPr lang="en-US"/>
          </a:p>
        </p:txBody>
      </p:sp>
      <p:sp>
        <p:nvSpPr>
          <p:cNvPr id="6" name="TextBox 6"/>
          <p:cNvSpPr txBox="1"/>
          <p:nvPr/>
        </p:nvSpPr>
        <p:spPr>
          <a:xfrm>
            <a:off x="800100" y="1244692"/>
            <a:ext cx="15646141" cy="1835150"/>
          </a:xfrm>
          <a:prstGeom prst="rect">
            <a:avLst/>
          </a:prstGeom>
        </p:spPr>
        <p:txBody>
          <a:bodyPr lIns="0" tIns="0" rIns="0" bIns="0" rtlCol="0" anchor="t">
            <a:spAutoFit/>
          </a:bodyPr>
          <a:lstStyle/>
          <a:p>
            <a:pPr algn="l">
              <a:lnSpc>
                <a:spcPts val="4900"/>
              </a:lnSpc>
            </a:pPr>
            <a:r>
              <a:rPr lang="en-US" sz="3500" dirty="0">
                <a:latin typeface="Garamond "/>
                <a:ea typeface="Quicksand Bold"/>
                <a:cs typeface="Quicksand Bold"/>
                <a:sym typeface="Quicksand Bold"/>
              </a:rPr>
              <a:t>Art has the power to inspire, connect, and tell stories. With the help of modern technology, we can reimagine how people experience and interact with art, making it more accessible and enjoyable for everyone.</a:t>
            </a:r>
            <a:endParaRPr lang="en-US" sz="3500" dirty="0">
              <a:solidFill>
                <a:srgbClr val="3A4031"/>
              </a:solidFill>
              <a:latin typeface="Quicksand Bold"/>
              <a:ea typeface="Quicksand Bold"/>
              <a:cs typeface="Quicksand Bold"/>
              <a:sym typeface="Quicksand Bold"/>
            </a:endParaRPr>
          </a:p>
        </p:txBody>
      </p:sp>
      <p:sp>
        <p:nvSpPr>
          <p:cNvPr id="7" name="TextBox 7"/>
          <p:cNvSpPr txBox="1"/>
          <p:nvPr/>
        </p:nvSpPr>
        <p:spPr>
          <a:xfrm>
            <a:off x="800100" y="-56291"/>
            <a:ext cx="5635241" cy="1368426"/>
          </a:xfrm>
          <a:prstGeom prst="rect">
            <a:avLst/>
          </a:prstGeom>
        </p:spPr>
        <p:txBody>
          <a:bodyPr lIns="0" tIns="0" rIns="0" bIns="0" rtlCol="0" anchor="t">
            <a:spAutoFit/>
          </a:bodyPr>
          <a:lstStyle/>
          <a:p>
            <a:pPr algn="l">
              <a:lnSpc>
                <a:spcPts val="11199"/>
              </a:lnSpc>
            </a:pPr>
            <a:r>
              <a:rPr lang="en-US" sz="7999" b="1" i="1" dirty="0">
                <a:solidFill>
                  <a:srgbClr val="0F4662"/>
                </a:solidFill>
                <a:latin typeface="Cormorant Garamond Bold Italics"/>
                <a:ea typeface="Cormorant Garamond Bold Italics"/>
                <a:cs typeface="Cormorant Garamond Bold Italics"/>
                <a:sym typeface="Cormorant Garamond Bold Italics"/>
              </a:rPr>
              <a:t>Introduction</a:t>
            </a:r>
          </a:p>
        </p:txBody>
      </p:sp>
      <p:pic>
        <p:nvPicPr>
          <p:cNvPr id="1026" name="Picture 2" descr="Yale University Art Gallery | New Haven, CT | Louis Kahn; Office of Douglas  Orr; Polshek Partnership/Ennead Architects (restoration/renovation  2006-2012) (22) | Images :: Behance">
            <a:extLst>
              <a:ext uri="{FF2B5EF4-FFF2-40B4-BE49-F238E27FC236}">
                <a16:creationId xmlns:a16="http://schemas.microsoft.com/office/drawing/2014/main" id="{2171E189-B395-0A94-8B26-06C8815024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959"/>
          <a:stretch/>
        </p:blipFill>
        <p:spPr bwMode="auto">
          <a:xfrm>
            <a:off x="2400300" y="3405649"/>
            <a:ext cx="13487400" cy="629556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2246B1F-B20B-5DB3-DB31-0944DA8C400B}"/>
              </a:ext>
            </a:extLst>
          </p:cNvPr>
          <p:cNvSpPr>
            <a:spLocks noGrp="1"/>
          </p:cNvSpPr>
          <p:nvPr>
            <p:ph type="sldNum" sz="quarter" idx="12"/>
          </p:nvPr>
        </p:nvSpPr>
        <p:spPr>
          <a:xfrm>
            <a:off x="8877300" y="9783856"/>
            <a:ext cx="533400" cy="365125"/>
          </a:xfrm>
        </p:spPr>
        <p:txBody>
          <a:bodyPr/>
          <a:lstStyle/>
          <a:p>
            <a:fld id="{B6F15528-21DE-4FAA-801E-634DDDAF4B2B}" type="slidenum">
              <a:rPr lang="en-US" smtClean="0"/>
              <a:pPr/>
              <a:t>2</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79291" y="9280712"/>
            <a:ext cx="2160017" cy="1006288"/>
          </a:xfrm>
          <a:custGeom>
            <a:avLst/>
            <a:gdLst/>
            <a:ahLst/>
            <a:cxnLst/>
            <a:rect l="l" t="t" r="r" b="b"/>
            <a:pathLst>
              <a:path w="2160017" h="1178191">
                <a:moveTo>
                  <a:pt x="0" y="0"/>
                </a:moveTo>
                <a:lnTo>
                  <a:pt x="2160018" y="0"/>
                </a:lnTo>
                <a:lnTo>
                  <a:pt x="2160018" y="1178191"/>
                </a:lnTo>
                <a:lnTo>
                  <a:pt x="0" y="117819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flipH="1">
            <a:off x="14859000" y="24797"/>
            <a:ext cx="3429000" cy="1801810"/>
          </a:xfrm>
          <a:custGeom>
            <a:avLst/>
            <a:gdLst/>
            <a:ahLst/>
            <a:cxnLst/>
            <a:rect l="l" t="t" r="r" b="b"/>
            <a:pathLst>
              <a:path w="3453247" h="2079620">
                <a:moveTo>
                  <a:pt x="3453247" y="0"/>
                </a:moveTo>
                <a:lnTo>
                  <a:pt x="0" y="0"/>
                </a:lnTo>
                <a:lnTo>
                  <a:pt x="0" y="2079620"/>
                </a:lnTo>
                <a:lnTo>
                  <a:pt x="3453247" y="2079620"/>
                </a:lnTo>
                <a:lnTo>
                  <a:pt x="3453247" y="0"/>
                </a:lnTo>
                <a:close/>
              </a:path>
            </a:pathLst>
          </a:custGeom>
          <a:blipFill>
            <a:blip r:embed="rId4">
              <a:extLst>
                <a:ext uri="{96DAC541-7B7A-43D3-8B79-37D633B846F1}">
                  <asvg:svgBlip xmlns:asvg="http://schemas.microsoft.com/office/drawing/2016/SVG/main" r:embed="rId5"/>
                </a:ext>
              </a:extLst>
            </a:blip>
            <a:stretch>
              <a:fillRect b="-154396"/>
            </a:stretch>
          </a:blipFill>
          <a:ln cap="sq">
            <a:noFill/>
            <a:prstDash val="solid"/>
            <a:miter/>
          </a:ln>
        </p:spPr>
        <p:txBody>
          <a:bodyPr/>
          <a:lstStyle/>
          <a:p>
            <a:endParaRPr lang="en-US"/>
          </a:p>
        </p:txBody>
      </p:sp>
      <p:sp>
        <p:nvSpPr>
          <p:cNvPr id="4" name="Freeform 4"/>
          <p:cNvSpPr/>
          <p:nvPr/>
        </p:nvSpPr>
        <p:spPr>
          <a:xfrm>
            <a:off x="1" y="9280712"/>
            <a:ext cx="2160018" cy="1006288"/>
          </a:xfrm>
          <a:custGeom>
            <a:avLst/>
            <a:gdLst/>
            <a:ahLst/>
            <a:cxnLst/>
            <a:rect l="l" t="t" r="r" b="b"/>
            <a:pathLst>
              <a:path w="4696945" h="1006288">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t="-615090"/>
            </a:stretch>
          </a:blipFill>
          <a:ln cap="sq">
            <a:noFill/>
            <a:prstDash val="solid"/>
            <a:miter/>
          </a:ln>
        </p:spPr>
        <p:txBody>
          <a:bodyPr/>
          <a:lstStyle/>
          <a:p>
            <a:endParaRPr lang="en-US"/>
          </a:p>
        </p:txBody>
      </p:sp>
      <p:sp>
        <p:nvSpPr>
          <p:cNvPr id="5" name="TextBox 5"/>
          <p:cNvSpPr txBox="1"/>
          <p:nvPr/>
        </p:nvSpPr>
        <p:spPr>
          <a:xfrm>
            <a:off x="4292533" y="69097"/>
            <a:ext cx="7363271" cy="1368459"/>
          </a:xfrm>
          <a:prstGeom prst="rect">
            <a:avLst/>
          </a:prstGeom>
        </p:spPr>
        <p:txBody>
          <a:bodyPr lIns="0" tIns="0" rIns="0" bIns="0" rtlCol="0" anchor="t">
            <a:spAutoFit/>
          </a:bodyPr>
          <a:lstStyle/>
          <a:p>
            <a:pPr algn="ctr">
              <a:lnSpc>
                <a:spcPts val="11198"/>
              </a:lnSpc>
              <a:spcBef>
                <a:spcPct val="0"/>
              </a:spcBef>
            </a:pPr>
            <a:r>
              <a:rPr lang="en-US" sz="7998" b="1" i="1" dirty="0">
                <a:solidFill>
                  <a:srgbClr val="0F4662"/>
                </a:solidFill>
                <a:latin typeface="Cormorant Garamond Bold Italics"/>
                <a:ea typeface="Cormorant Garamond Bold Italics"/>
                <a:cs typeface="Cormorant Garamond Bold Italics"/>
                <a:sym typeface="Cormorant Garamond Bold Italics"/>
              </a:rPr>
              <a:t>Training Dataset</a:t>
            </a:r>
          </a:p>
        </p:txBody>
      </p:sp>
      <p:pic>
        <p:nvPicPr>
          <p:cNvPr id="9" name="Picture 8">
            <a:extLst>
              <a:ext uri="{FF2B5EF4-FFF2-40B4-BE49-F238E27FC236}">
                <a16:creationId xmlns:a16="http://schemas.microsoft.com/office/drawing/2014/main" id="{FDF84195-3C8C-740E-FBBA-6CC47723B64D}"/>
              </a:ext>
            </a:extLst>
          </p:cNvPr>
          <p:cNvPicPr>
            <a:picLocks noChangeAspect="1"/>
          </p:cNvPicPr>
          <p:nvPr/>
        </p:nvPicPr>
        <p:blipFill>
          <a:blip r:embed="rId6"/>
          <a:stretch>
            <a:fillRect/>
          </a:stretch>
        </p:blipFill>
        <p:spPr>
          <a:xfrm>
            <a:off x="990600" y="3968783"/>
            <a:ext cx="16705591" cy="5257799"/>
          </a:xfrm>
          <a:prstGeom prst="rect">
            <a:avLst/>
          </a:prstGeom>
        </p:spPr>
      </p:pic>
      <p:sp>
        <p:nvSpPr>
          <p:cNvPr id="7" name="TextBox 6">
            <a:extLst>
              <a:ext uri="{FF2B5EF4-FFF2-40B4-BE49-F238E27FC236}">
                <a16:creationId xmlns:a16="http://schemas.microsoft.com/office/drawing/2014/main" id="{7A4D70EB-4FC5-57E2-8403-BB306DECEB09}"/>
              </a:ext>
            </a:extLst>
          </p:cNvPr>
          <p:cNvSpPr txBox="1"/>
          <p:nvPr/>
        </p:nvSpPr>
        <p:spPr>
          <a:xfrm>
            <a:off x="990600" y="1824414"/>
            <a:ext cx="9167446" cy="2062103"/>
          </a:xfrm>
          <a:prstGeom prst="rect">
            <a:avLst/>
          </a:prstGeom>
          <a:noFill/>
        </p:spPr>
        <p:txBody>
          <a:bodyPr wrap="square">
            <a:spAutoFit/>
          </a:bodyPr>
          <a:lstStyle/>
          <a:p>
            <a:r>
              <a:rPr lang="en-US" sz="3200" dirty="0">
                <a:latin typeface="Garamond "/>
              </a:rPr>
              <a:t> </a:t>
            </a:r>
            <a:r>
              <a:rPr lang="en-US" sz="3200" b="1" dirty="0">
                <a:latin typeface="Garamond "/>
              </a:rPr>
              <a:t>Comprehensive Dataset: </a:t>
            </a:r>
          </a:p>
          <a:p>
            <a:r>
              <a:rPr lang="en-US" sz="3200" dirty="0">
                <a:latin typeface="Garamond "/>
              </a:rPr>
              <a:t>Trained on over 8,000 images of wheelchairs and visitors. Designed for diverse lighting and environmental conditions.</a:t>
            </a:r>
          </a:p>
        </p:txBody>
      </p:sp>
      <p:sp>
        <p:nvSpPr>
          <p:cNvPr id="6" name="Slide Number Placeholder 5">
            <a:extLst>
              <a:ext uri="{FF2B5EF4-FFF2-40B4-BE49-F238E27FC236}">
                <a16:creationId xmlns:a16="http://schemas.microsoft.com/office/drawing/2014/main" id="{5F605FFF-0D27-2B27-A45C-33F7F5483BE0}"/>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11" name="Picture 10">
            <a:extLst>
              <a:ext uri="{FF2B5EF4-FFF2-40B4-BE49-F238E27FC236}">
                <a16:creationId xmlns:a16="http://schemas.microsoft.com/office/drawing/2014/main" id="{E1C76218-E740-C2B3-24F8-BF543B581AEF}"/>
              </a:ext>
            </a:extLst>
          </p:cNvPr>
          <p:cNvPicPr>
            <a:picLocks noChangeAspect="1"/>
          </p:cNvPicPr>
          <p:nvPr/>
        </p:nvPicPr>
        <p:blipFill>
          <a:blip r:embed="rId7"/>
          <a:stretch>
            <a:fillRect/>
          </a:stretch>
        </p:blipFill>
        <p:spPr>
          <a:xfrm>
            <a:off x="10981006" y="166752"/>
            <a:ext cx="3760898" cy="376089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00978-9BA2-D6E1-6D64-BA8C83FC6DF2}"/>
            </a:ext>
          </a:extLst>
        </p:cNvPr>
        <p:cNvGrpSpPr/>
        <p:nvPr/>
      </p:nvGrpSpPr>
      <p:grpSpPr>
        <a:xfrm>
          <a:off x="0" y="0"/>
          <a:ext cx="0" cy="0"/>
          <a:chOff x="0" y="0"/>
          <a:chExt cx="0" cy="0"/>
        </a:xfrm>
      </p:grpSpPr>
      <p:pic>
        <p:nvPicPr>
          <p:cNvPr id="9" name="Picture 8" descr="A screenshot of a phone&#10;&#10;Description automatically generated">
            <a:extLst>
              <a:ext uri="{FF2B5EF4-FFF2-40B4-BE49-F238E27FC236}">
                <a16:creationId xmlns:a16="http://schemas.microsoft.com/office/drawing/2014/main" id="{5B851120-4669-0F74-BAFE-184A99360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014" y="0"/>
            <a:ext cx="14421971" cy="102870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6" name="Ink 5">
                <a:extLst>
                  <a:ext uri="{FF2B5EF4-FFF2-40B4-BE49-F238E27FC236}">
                    <a16:creationId xmlns:a16="http://schemas.microsoft.com/office/drawing/2014/main" id="{58687726-0CAE-5114-BEF6-C4CB0D1346C0}"/>
                  </a:ext>
                </a:extLst>
              </p14:cNvPr>
              <p14:cNvContentPartPr/>
              <p14:nvPr>
                <p:extLst>
                  <p:ext uri="{42D2F446-02D8-4167-A562-619A0277C38B}">
                    <p15:isNarration xmlns:p15="http://schemas.microsoft.com/office/powerpoint/2012/main" val="1"/>
                  </p:ext>
                </p:extLst>
              </p14:nvPr>
            </p14:nvContentPartPr>
            <p14:xfrm>
              <a:off x="10505520" y="1114200"/>
              <a:ext cx="3023280" cy="2957760"/>
            </p14:xfrm>
          </p:contentPart>
        </mc:Choice>
        <mc:Fallback>
          <p:pic>
            <p:nvPicPr>
              <p:cNvPr id="6" name="Ink 5">
                <a:extLst>
                  <a:ext uri="{FF2B5EF4-FFF2-40B4-BE49-F238E27FC236}">
                    <a16:creationId xmlns:a16="http://schemas.microsoft.com/office/drawing/2014/main" id="{58687726-0CAE-5114-BEF6-C4CB0D1346C0}"/>
                  </a:ext>
                </a:extLst>
              </p:cNvPr>
              <p:cNvPicPr>
                <a:picLocks noGrp="1" noRot="1" noChangeAspect="1" noMove="1" noResize="1" noEditPoints="1" noAdjustHandles="1" noChangeArrowheads="1" noChangeShapeType="1"/>
              </p:cNvPicPr>
              <p:nvPr/>
            </p:nvPicPr>
            <p:blipFill>
              <a:blip r:embed="rId5"/>
              <a:stretch>
                <a:fillRect/>
              </a:stretch>
            </p:blipFill>
            <p:spPr>
              <a:xfrm>
                <a:off x="10496160" y="1104840"/>
                <a:ext cx="3042000" cy="2976480"/>
              </a:xfrm>
              <a:prstGeom prst="rect">
                <a:avLst/>
              </a:prstGeom>
            </p:spPr>
          </p:pic>
        </mc:Fallback>
      </mc:AlternateContent>
      <p:sp>
        <p:nvSpPr>
          <p:cNvPr id="2" name="Freeform 2">
            <a:extLst>
              <a:ext uri="{FF2B5EF4-FFF2-40B4-BE49-F238E27FC236}">
                <a16:creationId xmlns:a16="http://schemas.microsoft.com/office/drawing/2014/main" id="{B5C26FB0-6CF8-5185-7441-B98B7B8AA43F}"/>
              </a:ext>
            </a:extLst>
          </p:cNvPr>
          <p:cNvSpPr/>
          <p:nvPr/>
        </p:nvSpPr>
        <p:spPr>
          <a:xfrm flipH="1">
            <a:off x="-35426" y="9048327"/>
            <a:ext cx="2270900" cy="1238673"/>
          </a:xfrm>
          <a:custGeom>
            <a:avLst/>
            <a:gdLst/>
            <a:ahLst/>
            <a:cxnLst/>
            <a:rect l="l" t="t" r="r" b="b"/>
            <a:pathLst>
              <a:path w="2270900" h="1238673">
                <a:moveTo>
                  <a:pt x="2270900" y="0"/>
                </a:moveTo>
                <a:lnTo>
                  <a:pt x="0" y="0"/>
                </a:lnTo>
                <a:lnTo>
                  <a:pt x="0" y="1238673"/>
                </a:lnTo>
                <a:lnTo>
                  <a:pt x="2270900" y="1238673"/>
                </a:lnTo>
                <a:lnTo>
                  <a:pt x="227090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6BDF6820-B635-9F45-82C0-248F7F2C1F7B}"/>
              </a:ext>
            </a:extLst>
          </p:cNvPr>
          <p:cNvSpPr/>
          <p:nvPr/>
        </p:nvSpPr>
        <p:spPr>
          <a:xfrm>
            <a:off x="1142" y="-38100"/>
            <a:ext cx="3453247" cy="2079620"/>
          </a:xfrm>
          <a:custGeom>
            <a:avLst/>
            <a:gdLst/>
            <a:ahLst/>
            <a:cxnLst/>
            <a:rect l="l" t="t" r="r" b="b"/>
            <a:pathLst>
              <a:path w="3453247" h="2079620">
                <a:moveTo>
                  <a:pt x="0" y="0"/>
                </a:moveTo>
                <a:lnTo>
                  <a:pt x="3453247" y="0"/>
                </a:lnTo>
                <a:lnTo>
                  <a:pt x="3453247" y="2079620"/>
                </a:lnTo>
                <a:lnTo>
                  <a:pt x="0" y="2079620"/>
                </a:lnTo>
                <a:lnTo>
                  <a:pt x="0" y="0"/>
                </a:lnTo>
                <a:close/>
              </a:path>
            </a:pathLst>
          </a:custGeom>
          <a:blipFill>
            <a:blip r:embed="rId8">
              <a:extLst>
                <a:ext uri="{96DAC541-7B7A-43D3-8B79-37D633B846F1}">
                  <asvg:svgBlip xmlns:asvg="http://schemas.microsoft.com/office/drawing/2016/SVG/main" r:embed="rId9"/>
                </a:ext>
              </a:extLst>
            </a:blip>
            <a:stretch>
              <a:fillRect b="-154396"/>
            </a:stretch>
          </a:blipFill>
          <a:ln cap="sq">
            <a:noFill/>
            <a:prstDash val="solid"/>
            <a:miter/>
          </a:ln>
        </p:spPr>
        <p:txBody>
          <a:bodyPr/>
          <a:lstStyle/>
          <a:p>
            <a:endParaRPr lang="en-US"/>
          </a:p>
        </p:txBody>
      </p:sp>
      <p:sp>
        <p:nvSpPr>
          <p:cNvPr id="4" name="Slide Number Placeholder 3">
            <a:extLst>
              <a:ext uri="{FF2B5EF4-FFF2-40B4-BE49-F238E27FC236}">
                <a16:creationId xmlns:a16="http://schemas.microsoft.com/office/drawing/2014/main" id="{E63C2B03-FF27-22F7-FF53-BFD3D0280A97}"/>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157787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7753" y="-38100"/>
            <a:ext cx="1726623" cy="1386918"/>
          </a:xfrm>
          <a:custGeom>
            <a:avLst/>
            <a:gdLst/>
            <a:ahLst/>
            <a:cxnLst/>
            <a:rect l="l" t="t" r="r" b="b"/>
            <a:pathLst>
              <a:path w="3453247" h="2079620">
                <a:moveTo>
                  <a:pt x="0" y="0"/>
                </a:moveTo>
                <a:lnTo>
                  <a:pt x="3453248" y="0"/>
                </a:lnTo>
                <a:lnTo>
                  <a:pt x="3453248" y="2079620"/>
                </a:lnTo>
                <a:lnTo>
                  <a:pt x="0" y="2079620"/>
                </a:lnTo>
                <a:lnTo>
                  <a:pt x="0" y="0"/>
                </a:lnTo>
                <a:close/>
              </a:path>
            </a:pathLst>
          </a:custGeom>
          <a:blipFill>
            <a:blip r:embed="rId2">
              <a:extLst>
                <a:ext uri="{96DAC541-7B7A-43D3-8B79-37D633B846F1}">
                  <asvg:svgBlip xmlns:asvg="http://schemas.microsoft.com/office/drawing/2016/SVG/main" r:embed="rId3"/>
                </a:ext>
              </a:extLst>
            </a:blip>
            <a:stretch>
              <a:fillRect b="-154396"/>
            </a:stretch>
          </a:blipFill>
          <a:ln cap="sq">
            <a:noFill/>
            <a:prstDash val="solid"/>
            <a:miter/>
          </a:ln>
        </p:spPr>
        <p:txBody>
          <a:bodyPr/>
          <a:lstStyle/>
          <a:p>
            <a:endParaRPr lang="en-US"/>
          </a:p>
        </p:txBody>
      </p:sp>
      <p:sp>
        <p:nvSpPr>
          <p:cNvPr id="4" name="TextBox 4"/>
          <p:cNvSpPr txBox="1"/>
          <p:nvPr/>
        </p:nvSpPr>
        <p:spPr>
          <a:xfrm>
            <a:off x="2802321" y="-152399"/>
            <a:ext cx="11980479" cy="2805063"/>
          </a:xfrm>
          <a:prstGeom prst="rect">
            <a:avLst/>
          </a:prstGeom>
        </p:spPr>
        <p:txBody>
          <a:bodyPr wrap="square" lIns="0" tIns="0" rIns="0" bIns="0" rtlCol="0" anchor="t">
            <a:spAutoFit/>
          </a:bodyPr>
          <a:lstStyle/>
          <a:p>
            <a:pPr algn="just">
              <a:lnSpc>
                <a:spcPts val="11194"/>
              </a:lnSpc>
            </a:pPr>
            <a:r>
              <a:rPr lang="en-US" sz="7995" b="1" i="1">
                <a:solidFill>
                  <a:srgbClr val="0F4662"/>
                </a:solidFill>
                <a:latin typeface="Cormorant Garamond Bold Italics"/>
                <a:ea typeface="Cormorant Garamond Bold Italics"/>
                <a:cs typeface="Cormorant Garamond Bold Italics"/>
                <a:sym typeface="Cormorant Garamond Bold Italics"/>
              </a:rPr>
              <a:t>Networking for Communication</a:t>
            </a:r>
          </a:p>
          <a:p>
            <a:pPr algn="l">
              <a:lnSpc>
                <a:spcPts val="11194"/>
              </a:lnSpc>
            </a:pPr>
            <a:endParaRPr lang="en-US" sz="7995" b="1" i="1">
              <a:solidFill>
                <a:srgbClr val="0F4662"/>
              </a:solidFill>
              <a:latin typeface="Cormorant Garamond Bold Italics"/>
              <a:ea typeface="Cormorant Garamond Bold Italics"/>
              <a:cs typeface="Cormorant Garamond Bold Italics"/>
              <a:sym typeface="Cormorant Garamond Bold Italics"/>
            </a:endParaRPr>
          </a:p>
        </p:txBody>
      </p:sp>
      <p:sp>
        <p:nvSpPr>
          <p:cNvPr id="5" name="TextBox 5"/>
          <p:cNvSpPr txBox="1"/>
          <p:nvPr/>
        </p:nvSpPr>
        <p:spPr>
          <a:xfrm>
            <a:off x="372319" y="1530881"/>
            <a:ext cx="17915681" cy="5360827"/>
          </a:xfrm>
          <a:prstGeom prst="rect">
            <a:avLst/>
          </a:prstGeom>
        </p:spPr>
        <p:txBody>
          <a:bodyPr wrap="square" lIns="0" tIns="0" rIns="0" bIns="0" rtlCol="0" anchor="t">
            <a:spAutoFit/>
          </a:bodyPr>
          <a:lstStyle/>
          <a:p>
            <a:pPr marL="647700" lvl="1" indent="-323850" algn="l">
              <a:lnSpc>
                <a:spcPts val="4200"/>
              </a:lnSpc>
              <a:buFont typeface="Arial"/>
              <a:buChar char="•"/>
            </a:pPr>
            <a:r>
              <a:rPr lang="en-US" sz="3000" b="1" dirty="0">
                <a:solidFill>
                  <a:srgbClr val="000000"/>
                </a:solidFill>
                <a:latin typeface="Garamond "/>
                <a:ea typeface="Cormorant Garamond Bold Italics"/>
                <a:cs typeface="Cormorant Garamond Bold Italics"/>
                <a:sym typeface="Cormorant Garamond Bold Italics"/>
              </a:rPr>
              <a:t>MQTT</a:t>
            </a:r>
            <a:r>
              <a:rPr lang="en-US" sz="3000" dirty="0">
                <a:solidFill>
                  <a:srgbClr val="000000"/>
                </a:solidFill>
                <a:latin typeface="Garamond "/>
                <a:ea typeface="Cormorant Garamond Bold Italics"/>
                <a:cs typeface="Cormorant Garamond Bold Italics"/>
                <a:sym typeface="Cormorant Garamond Bold Italics"/>
              </a:rPr>
              <a:t> is a lightweight protocol designed for real-time communication in IoT systems.</a:t>
            </a:r>
          </a:p>
          <a:p>
            <a:pPr marL="323850" lvl="1" algn="l">
              <a:lnSpc>
                <a:spcPts val="4200"/>
              </a:lnSpc>
            </a:pPr>
            <a:endParaRPr lang="en-US" sz="3000" b="1" dirty="0">
              <a:solidFill>
                <a:srgbClr val="000000"/>
              </a:solidFill>
              <a:latin typeface="Garamond "/>
              <a:ea typeface="Cormorant Garamond Bold Italics"/>
              <a:cs typeface="Cormorant Garamond Bold Italics"/>
              <a:sym typeface="Cormorant Garamond Bold Italics"/>
            </a:endParaRPr>
          </a:p>
          <a:p>
            <a:pPr algn="l">
              <a:lnSpc>
                <a:spcPts val="4200"/>
              </a:lnSpc>
            </a:pPr>
            <a:r>
              <a:rPr lang="en-US" sz="3000" dirty="0">
                <a:solidFill>
                  <a:srgbClr val="000000"/>
                </a:solidFill>
                <a:latin typeface="Garamond "/>
                <a:ea typeface="Cormorant Garamond Bold Italics"/>
                <a:cs typeface="Cormorant Garamond Bold Italics"/>
                <a:sym typeface="Cormorant Garamond Bold Italics"/>
              </a:rPr>
              <a:t>There are </a:t>
            </a:r>
            <a:r>
              <a:rPr lang="en-US" sz="3000" b="1" dirty="0">
                <a:solidFill>
                  <a:srgbClr val="000000"/>
                </a:solidFill>
                <a:latin typeface="Garamond "/>
                <a:ea typeface="Cormorant Garamond Bold Italics"/>
                <a:cs typeface="Cormorant Garamond Bold Italics"/>
                <a:sym typeface="Cormorant Garamond Bold Italics"/>
              </a:rPr>
              <a:t>3 types </a:t>
            </a:r>
            <a:r>
              <a:rPr lang="en-US" sz="3000" dirty="0">
                <a:solidFill>
                  <a:srgbClr val="000000"/>
                </a:solidFill>
                <a:latin typeface="Garamond "/>
                <a:ea typeface="Cormorant Garamond Bold Italics"/>
                <a:cs typeface="Cormorant Garamond Bold Italics"/>
                <a:sym typeface="Cormorant Garamond Bold Italics"/>
              </a:rPr>
              <a:t>use cases for MQTT to integrate communication with the mechanical team and the software team microcontroller with backend server. </a:t>
            </a:r>
          </a:p>
          <a:p>
            <a:pPr marL="514350" indent="-514350" algn="l">
              <a:lnSpc>
                <a:spcPts val="4200"/>
              </a:lnSpc>
              <a:buAutoNum type="arabicPeriod"/>
            </a:pPr>
            <a:r>
              <a:rPr lang="en-US" sz="3000" b="1" dirty="0">
                <a:solidFill>
                  <a:srgbClr val="000000"/>
                </a:solidFill>
                <a:latin typeface="Garamond "/>
                <a:ea typeface="Cormorant Garamond Bold Italics"/>
                <a:cs typeface="Cormorant Garamond Bold Italics"/>
                <a:sym typeface="Cormorant Garamond Bold Italics"/>
              </a:rPr>
              <a:t>Install new devices to the system.</a:t>
            </a:r>
          </a:p>
          <a:p>
            <a:pPr marL="514350" indent="-514350" algn="l">
              <a:lnSpc>
                <a:spcPts val="4200"/>
              </a:lnSpc>
              <a:buAutoNum type="arabicPeriod"/>
            </a:pPr>
            <a:r>
              <a:rPr lang="en-US" sz="3000" dirty="0">
                <a:solidFill>
                  <a:srgbClr val="000000"/>
                </a:solidFill>
                <a:latin typeface="Garamond "/>
                <a:ea typeface="Cormorant Garamond Bold Italics"/>
                <a:cs typeface="Cormorant Garamond Bold Italics"/>
                <a:sym typeface="Cormorant Garamond Bold Italics"/>
              </a:rPr>
              <a:t>Deleting Devices from the system</a:t>
            </a:r>
          </a:p>
          <a:p>
            <a:pPr marL="514350" indent="-514350" algn="l">
              <a:lnSpc>
                <a:spcPts val="4200"/>
              </a:lnSpc>
              <a:buAutoNum type="arabicPeriod"/>
            </a:pPr>
            <a:r>
              <a:rPr lang="en-US" sz="3000" dirty="0">
                <a:solidFill>
                  <a:srgbClr val="000000"/>
                </a:solidFill>
                <a:latin typeface="Garamond "/>
                <a:ea typeface="Cormorant Garamond Bold Italics"/>
                <a:cs typeface="Cormorant Garamond Bold Italics"/>
                <a:sym typeface="Cormorant Garamond Bold Italics"/>
              </a:rPr>
              <a:t>The Main system process of detection and height adjustment from a specific painting’s device.</a:t>
            </a:r>
          </a:p>
          <a:p>
            <a:pPr algn="l">
              <a:lnSpc>
                <a:spcPts val="4200"/>
              </a:lnSpc>
            </a:pPr>
            <a:endParaRPr lang="en-US" sz="3000" b="1" i="1" dirty="0">
              <a:solidFill>
                <a:srgbClr val="000000"/>
              </a:solidFill>
              <a:latin typeface="Cormorant Garamond Bold Italics"/>
              <a:ea typeface="Cormorant Garamond Bold Italics"/>
              <a:cs typeface="Cormorant Garamond Bold Italics"/>
              <a:sym typeface="Cormorant Garamond Bold Italics"/>
            </a:endParaRPr>
          </a:p>
          <a:p>
            <a:pPr algn="l">
              <a:lnSpc>
                <a:spcPts val="4200"/>
              </a:lnSpc>
            </a:pPr>
            <a:endParaRPr lang="en-US" sz="3000" b="1" i="1" dirty="0">
              <a:solidFill>
                <a:srgbClr val="000000"/>
              </a:solidFill>
              <a:latin typeface="Cormorant Garamond Bold Italics"/>
              <a:ea typeface="Cormorant Garamond Bold Italics"/>
              <a:cs typeface="Cormorant Garamond Bold Italics"/>
              <a:sym typeface="Cormorant Garamond Bold Italics"/>
            </a:endParaRPr>
          </a:p>
          <a:p>
            <a:pPr algn="l">
              <a:lnSpc>
                <a:spcPts val="4200"/>
              </a:lnSpc>
            </a:pPr>
            <a:endParaRPr lang="en-US" sz="3000" b="1" i="1" dirty="0">
              <a:solidFill>
                <a:srgbClr val="000000"/>
              </a:solidFill>
              <a:latin typeface="Cormorant Garamond Bold Italics"/>
              <a:ea typeface="Cormorant Garamond Bold Italics"/>
              <a:cs typeface="Cormorant Garamond Bold Italics"/>
              <a:sym typeface="Cormorant Garamond Bold Italics"/>
            </a:endParaRPr>
          </a:p>
        </p:txBody>
      </p:sp>
      <p:pic>
        <p:nvPicPr>
          <p:cNvPr id="2" name="Picture 1">
            <a:extLst>
              <a:ext uri="{FF2B5EF4-FFF2-40B4-BE49-F238E27FC236}">
                <a16:creationId xmlns:a16="http://schemas.microsoft.com/office/drawing/2014/main" id="{17ABCE80-D1B3-2FB9-C4C8-B8CB7785AEFF}"/>
              </a:ext>
            </a:extLst>
          </p:cNvPr>
          <p:cNvPicPr>
            <a:picLocks noChangeAspect="1"/>
          </p:cNvPicPr>
          <p:nvPr/>
        </p:nvPicPr>
        <p:blipFill>
          <a:blip r:embed="rId4"/>
          <a:stretch>
            <a:fillRect/>
          </a:stretch>
        </p:blipFill>
        <p:spPr>
          <a:xfrm>
            <a:off x="3696685" y="5882649"/>
            <a:ext cx="10191750" cy="3781425"/>
          </a:xfrm>
          <a:prstGeom prst="rect">
            <a:avLst/>
          </a:prstGeom>
        </p:spPr>
      </p:pic>
      <p:sp>
        <p:nvSpPr>
          <p:cNvPr id="6" name="Freeform 4">
            <a:extLst>
              <a:ext uri="{FF2B5EF4-FFF2-40B4-BE49-F238E27FC236}">
                <a16:creationId xmlns:a16="http://schemas.microsoft.com/office/drawing/2014/main" id="{17882C3B-C7A7-75A7-C055-C6718EA820AE}"/>
              </a:ext>
            </a:extLst>
          </p:cNvPr>
          <p:cNvSpPr/>
          <p:nvPr/>
        </p:nvSpPr>
        <p:spPr>
          <a:xfrm>
            <a:off x="-26177" y="9316715"/>
            <a:ext cx="2374649" cy="1006288"/>
          </a:xfrm>
          <a:custGeom>
            <a:avLst/>
            <a:gdLst/>
            <a:ahLst/>
            <a:cxnLst/>
            <a:rect l="l" t="t" r="r" b="b"/>
            <a:pathLst>
              <a:path w="2374649" h="1006288">
                <a:moveTo>
                  <a:pt x="0" y="0"/>
                </a:moveTo>
                <a:lnTo>
                  <a:pt x="2374650" y="0"/>
                </a:lnTo>
                <a:lnTo>
                  <a:pt x="2374650" y="1006288"/>
                </a:lnTo>
                <a:lnTo>
                  <a:pt x="0" y="1006288"/>
                </a:lnTo>
                <a:lnTo>
                  <a:pt x="0" y="0"/>
                </a:lnTo>
                <a:close/>
              </a:path>
            </a:pathLst>
          </a:custGeom>
          <a:blipFill>
            <a:blip r:embed="rId2">
              <a:extLst>
                <a:ext uri="{96DAC541-7B7A-43D3-8B79-37D633B846F1}">
                  <asvg:svgBlip xmlns:asvg="http://schemas.microsoft.com/office/drawing/2016/SVG/main" r:embed="rId5"/>
                </a:ext>
              </a:extLst>
            </a:blip>
            <a:stretch>
              <a:fillRect l="-97795" t="-615090"/>
            </a:stretch>
          </a:blipFill>
          <a:ln cap="sq">
            <a:noFill/>
            <a:prstDash val="solid"/>
            <a:miter/>
          </a:ln>
        </p:spPr>
        <p:txBody>
          <a:bodyPr/>
          <a:lstStyle/>
          <a:p>
            <a:endParaRPr lang="en-US"/>
          </a:p>
        </p:txBody>
      </p:sp>
      <p:sp>
        <p:nvSpPr>
          <p:cNvPr id="7" name="Freeform 3">
            <a:extLst>
              <a:ext uri="{FF2B5EF4-FFF2-40B4-BE49-F238E27FC236}">
                <a16:creationId xmlns:a16="http://schemas.microsoft.com/office/drawing/2014/main" id="{F25959FB-117E-7478-99C5-BAC84165C8B7}"/>
              </a:ext>
            </a:extLst>
          </p:cNvPr>
          <p:cNvSpPr/>
          <p:nvPr/>
        </p:nvSpPr>
        <p:spPr>
          <a:xfrm flipH="1">
            <a:off x="14834753" y="-11110"/>
            <a:ext cx="3453247" cy="2079620"/>
          </a:xfrm>
          <a:custGeom>
            <a:avLst/>
            <a:gdLst/>
            <a:ahLst/>
            <a:cxnLst/>
            <a:rect l="l" t="t" r="r" b="b"/>
            <a:pathLst>
              <a:path w="3453247" h="2079620">
                <a:moveTo>
                  <a:pt x="3453247" y="0"/>
                </a:moveTo>
                <a:lnTo>
                  <a:pt x="0" y="0"/>
                </a:lnTo>
                <a:lnTo>
                  <a:pt x="0" y="2079620"/>
                </a:lnTo>
                <a:lnTo>
                  <a:pt x="3453247" y="2079620"/>
                </a:lnTo>
                <a:lnTo>
                  <a:pt x="3453247" y="0"/>
                </a:lnTo>
                <a:close/>
              </a:path>
            </a:pathLst>
          </a:custGeom>
          <a:blipFill>
            <a:blip r:embed="rId2">
              <a:extLst>
                <a:ext uri="{96DAC541-7B7A-43D3-8B79-37D633B846F1}">
                  <asvg:svgBlip xmlns:asvg="http://schemas.microsoft.com/office/drawing/2016/SVG/main" r:embed="rId5"/>
                </a:ext>
              </a:extLst>
            </a:blip>
            <a:stretch>
              <a:fillRect b="-154396"/>
            </a:stretch>
          </a:blipFill>
          <a:ln cap="sq">
            <a:noFill/>
            <a:prstDash val="solid"/>
            <a:miter/>
          </a:ln>
        </p:spPr>
        <p:txBody>
          <a:bodyPr/>
          <a:lstStyle/>
          <a:p>
            <a:endParaRPr lang="en-US"/>
          </a:p>
        </p:txBody>
      </p:sp>
      <p:sp>
        <p:nvSpPr>
          <p:cNvPr id="8" name="Slide Number Placeholder 7">
            <a:extLst>
              <a:ext uri="{FF2B5EF4-FFF2-40B4-BE49-F238E27FC236}">
                <a16:creationId xmlns:a16="http://schemas.microsoft.com/office/drawing/2014/main" id="{94E44DDB-4CA0-72D6-E6A3-60599B70C894}"/>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565917" y="114300"/>
            <a:ext cx="11020341" cy="1317925"/>
          </a:xfrm>
          <a:prstGeom prst="rect">
            <a:avLst/>
          </a:prstGeom>
        </p:spPr>
        <p:txBody>
          <a:bodyPr wrap="square" lIns="0" tIns="0" rIns="0" bIns="0" rtlCol="0" anchor="t">
            <a:spAutoFit/>
          </a:bodyPr>
          <a:lstStyle/>
          <a:p>
            <a:pPr algn="l">
              <a:lnSpc>
                <a:spcPts val="11198"/>
              </a:lnSpc>
            </a:pPr>
            <a:r>
              <a:rPr lang="en-US" sz="6600" b="1" i="1" dirty="0">
                <a:solidFill>
                  <a:srgbClr val="0F4662"/>
                </a:solidFill>
                <a:latin typeface="Cormorant Garamond Bold Italics"/>
                <a:ea typeface="Cormorant Garamond Bold Italics"/>
                <a:cs typeface="Cormorant Garamond Bold Italics"/>
                <a:sym typeface="Cormorant Garamond Bold Italics"/>
              </a:rPr>
              <a:t>1.</a:t>
            </a:r>
            <a:r>
              <a:rPr lang="en-US" sz="6000" b="1" i="1" dirty="0">
                <a:solidFill>
                  <a:srgbClr val="0F4662"/>
                </a:solidFill>
                <a:latin typeface="Cormorant Garamond Bold Italics"/>
                <a:ea typeface="Cormorant Garamond Bold Italics"/>
                <a:cs typeface="Cormorant Garamond Bold Italics"/>
                <a:sym typeface="Cormorant Garamond Bold Italics"/>
              </a:rPr>
              <a:t>Installation of New Painting device</a:t>
            </a:r>
          </a:p>
        </p:txBody>
      </p:sp>
      <p:sp>
        <p:nvSpPr>
          <p:cNvPr id="5" name="TextBox 5"/>
          <p:cNvSpPr txBox="1"/>
          <p:nvPr/>
        </p:nvSpPr>
        <p:spPr>
          <a:xfrm>
            <a:off x="400013" y="1943100"/>
            <a:ext cx="6673083" cy="4282198"/>
          </a:xfrm>
          <a:prstGeom prst="rect">
            <a:avLst/>
          </a:prstGeom>
        </p:spPr>
        <p:txBody>
          <a:bodyPr wrap="square" lIns="0" tIns="0" rIns="0" bIns="0" rtlCol="0" anchor="t">
            <a:spAutoFit/>
          </a:bodyPr>
          <a:lstStyle/>
          <a:p>
            <a:pPr algn="l">
              <a:lnSpc>
                <a:spcPts val="4200"/>
              </a:lnSpc>
              <a:spcBef>
                <a:spcPct val="0"/>
              </a:spcBef>
            </a:pPr>
            <a:r>
              <a:rPr lang="en-US" sz="3000" b="1" dirty="0">
                <a:solidFill>
                  <a:srgbClr val="000000"/>
                </a:solidFill>
                <a:latin typeface="Garamond "/>
                <a:ea typeface="Cormorant Garamond Bold Italics"/>
                <a:cs typeface="Cormorant Garamond Bold Italics"/>
                <a:sym typeface="Cormorant Garamond Bold Italics"/>
              </a:rPr>
              <a:t>User Input: </a:t>
            </a:r>
            <a:r>
              <a:rPr lang="en-US" sz="3000" dirty="0">
                <a:solidFill>
                  <a:srgbClr val="000000"/>
                </a:solidFill>
                <a:latin typeface="Garamond "/>
                <a:ea typeface="Cormorant Garamond Bold Italics"/>
                <a:cs typeface="Cormorant Garamond Bold Italics"/>
                <a:sym typeface="Cormorant Garamond Bold Italics"/>
              </a:rPr>
              <a:t>Painting details (dimensions, initial height, name).</a:t>
            </a:r>
          </a:p>
          <a:p>
            <a:pPr algn="l">
              <a:lnSpc>
                <a:spcPts val="4200"/>
              </a:lnSpc>
              <a:spcBef>
                <a:spcPct val="0"/>
              </a:spcBef>
            </a:pPr>
            <a:r>
              <a:rPr lang="en-US" sz="3000" b="1" dirty="0">
                <a:solidFill>
                  <a:srgbClr val="000000"/>
                </a:solidFill>
                <a:latin typeface="Garamond "/>
                <a:ea typeface="Cormorant Garamond Bold Italics"/>
                <a:cs typeface="Cormorant Garamond Bold Italics"/>
                <a:sym typeface="Cormorant Garamond Bold Italics"/>
              </a:rPr>
              <a:t>Backend Processing: </a:t>
            </a:r>
            <a:r>
              <a:rPr lang="en-US" sz="3000" dirty="0">
                <a:solidFill>
                  <a:srgbClr val="000000"/>
                </a:solidFill>
                <a:latin typeface="Garamond "/>
                <a:ea typeface="Cormorant Garamond Bold Italics"/>
                <a:cs typeface="Cormorant Garamond Bold Italics"/>
                <a:sym typeface="Cormorant Garamond Bold Italics"/>
              </a:rPr>
              <a:t>Broadcast to "install" topic for all devices.</a:t>
            </a:r>
          </a:p>
          <a:p>
            <a:pPr algn="l">
              <a:lnSpc>
                <a:spcPts val="4200"/>
              </a:lnSpc>
              <a:spcBef>
                <a:spcPct val="0"/>
              </a:spcBef>
            </a:pPr>
            <a:r>
              <a:rPr lang="en-US" sz="3000" b="1" dirty="0">
                <a:solidFill>
                  <a:srgbClr val="000000"/>
                </a:solidFill>
                <a:latin typeface="Garamond "/>
                <a:ea typeface="Cormorant Garamond Bold Italics"/>
                <a:cs typeface="Cormorant Garamond Bold Italics"/>
                <a:sym typeface="Cormorant Garamond Bold Italics"/>
              </a:rPr>
              <a:t>Microcontrollers: </a:t>
            </a:r>
            <a:r>
              <a:rPr lang="en-US" sz="3000" dirty="0">
                <a:solidFill>
                  <a:srgbClr val="000000"/>
                </a:solidFill>
                <a:latin typeface="Garamond "/>
                <a:ea typeface="Cormorant Garamond Bold Italics"/>
                <a:cs typeface="Cormorant Garamond Bold Italics"/>
                <a:sym typeface="Cormorant Garamond Bold Italics"/>
              </a:rPr>
              <a:t>Store </a:t>
            </a:r>
            <a:r>
              <a:rPr lang="en-US" sz="3000" dirty="0" err="1">
                <a:solidFill>
                  <a:srgbClr val="000000"/>
                </a:solidFill>
                <a:latin typeface="Garamond "/>
                <a:ea typeface="Cormorant Garamond Bold Italics"/>
                <a:cs typeface="Cormorant Garamond Bold Italics"/>
                <a:sym typeface="Cormorant Garamond Bold Italics"/>
              </a:rPr>
              <a:t>sys_id</a:t>
            </a:r>
            <a:r>
              <a:rPr lang="en-US" sz="3000" dirty="0">
                <a:solidFill>
                  <a:srgbClr val="000000"/>
                </a:solidFill>
                <a:latin typeface="Garamond "/>
                <a:ea typeface="Cormorant Garamond Bold Italics"/>
                <a:cs typeface="Cormorant Garamond Bold Italics"/>
                <a:sym typeface="Cormorant Garamond Bold Italics"/>
              </a:rPr>
              <a:t> and send success acknowledgment.</a:t>
            </a:r>
          </a:p>
          <a:p>
            <a:pPr algn="l">
              <a:lnSpc>
                <a:spcPts val="4200"/>
              </a:lnSpc>
              <a:spcBef>
                <a:spcPct val="0"/>
              </a:spcBef>
            </a:pPr>
            <a:r>
              <a:rPr lang="en-US" sz="3000" b="1" dirty="0">
                <a:solidFill>
                  <a:srgbClr val="000000"/>
                </a:solidFill>
                <a:latin typeface="Garamond "/>
                <a:ea typeface="Cormorant Garamond Bold Italics"/>
                <a:cs typeface="Cormorant Garamond Bold Italics"/>
                <a:sym typeface="Cormorant Garamond Bold Italics"/>
              </a:rPr>
              <a:t>Real-Time Communication: </a:t>
            </a:r>
            <a:r>
              <a:rPr lang="en-US" sz="3000" dirty="0">
                <a:solidFill>
                  <a:srgbClr val="000000"/>
                </a:solidFill>
                <a:latin typeface="Garamond "/>
                <a:ea typeface="Cormorant Garamond Bold Italics"/>
                <a:cs typeface="Cormorant Garamond Bold Italics"/>
                <a:sym typeface="Cormorant Garamond Bold Italics"/>
              </a:rPr>
              <a:t>Subscribe to painting-specific topics for future updates.</a:t>
            </a:r>
          </a:p>
        </p:txBody>
      </p:sp>
      <p:sp>
        <p:nvSpPr>
          <p:cNvPr id="13" name="Freeform 2">
            <a:extLst>
              <a:ext uri="{FF2B5EF4-FFF2-40B4-BE49-F238E27FC236}">
                <a16:creationId xmlns:a16="http://schemas.microsoft.com/office/drawing/2014/main" id="{2BE7989D-6898-83B7-A988-32426A5881A7}"/>
              </a:ext>
            </a:extLst>
          </p:cNvPr>
          <p:cNvSpPr/>
          <p:nvPr/>
        </p:nvSpPr>
        <p:spPr>
          <a:xfrm>
            <a:off x="0" y="0"/>
            <a:ext cx="1906216" cy="1028700"/>
          </a:xfrm>
          <a:custGeom>
            <a:avLst/>
            <a:gdLst/>
            <a:ahLst/>
            <a:cxnLst/>
            <a:rect l="l" t="t" r="r" b="b"/>
            <a:pathLst>
              <a:path w="1906216" h="1147964">
                <a:moveTo>
                  <a:pt x="0" y="0"/>
                </a:moveTo>
                <a:lnTo>
                  <a:pt x="1906216" y="0"/>
                </a:lnTo>
                <a:lnTo>
                  <a:pt x="1906216" y="1147964"/>
                </a:lnTo>
                <a:lnTo>
                  <a:pt x="0" y="1147964"/>
                </a:lnTo>
                <a:lnTo>
                  <a:pt x="0" y="0"/>
                </a:lnTo>
                <a:close/>
              </a:path>
            </a:pathLst>
          </a:custGeom>
          <a:blipFill>
            <a:blip r:embed="rId3">
              <a:extLst>
                <a:ext uri="{96DAC541-7B7A-43D3-8B79-37D633B846F1}">
                  <asvg:svgBlip xmlns:asvg="http://schemas.microsoft.com/office/drawing/2016/SVG/main" r:embed="rId4"/>
                </a:ext>
              </a:extLst>
            </a:blip>
            <a:stretch>
              <a:fillRect b="-154396"/>
            </a:stretch>
          </a:blipFill>
          <a:ln cap="sq">
            <a:noFill/>
            <a:prstDash val="solid"/>
            <a:miter/>
          </a:ln>
        </p:spPr>
        <p:txBody>
          <a:bodyPr/>
          <a:lstStyle/>
          <a:p>
            <a:endParaRPr lang="en-US"/>
          </a:p>
        </p:txBody>
      </p:sp>
      <p:pic>
        <p:nvPicPr>
          <p:cNvPr id="7" name="Picture 6">
            <a:extLst>
              <a:ext uri="{FF2B5EF4-FFF2-40B4-BE49-F238E27FC236}">
                <a16:creationId xmlns:a16="http://schemas.microsoft.com/office/drawing/2014/main" id="{E7B4D3BC-4B65-DF1D-6766-841A6CB3A389}"/>
              </a:ext>
            </a:extLst>
          </p:cNvPr>
          <p:cNvPicPr>
            <a:picLocks noChangeAspect="1"/>
          </p:cNvPicPr>
          <p:nvPr/>
        </p:nvPicPr>
        <p:blipFill>
          <a:blip r:embed="rId5">
            <a:extLst>
              <a:ext uri="{28A0092B-C50C-407E-A947-70E740481C1C}">
                <a14:useLocalDpi xmlns:a14="http://schemas.microsoft.com/office/drawing/2010/main" val="0"/>
              </a:ext>
            </a:extLst>
          </a:blip>
          <a:srcRect l="1583" t="1590" r="1624" b="1804"/>
          <a:stretch/>
        </p:blipFill>
        <p:spPr>
          <a:xfrm>
            <a:off x="7341024" y="1943100"/>
            <a:ext cx="10350167" cy="7086600"/>
          </a:xfrm>
          <a:prstGeom prst="rect">
            <a:avLst/>
          </a:prstGeom>
        </p:spPr>
      </p:pic>
      <p:sp>
        <p:nvSpPr>
          <p:cNvPr id="8" name="Freeform 4">
            <a:extLst>
              <a:ext uri="{FF2B5EF4-FFF2-40B4-BE49-F238E27FC236}">
                <a16:creationId xmlns:a16="http://schemas.microsoft.com/office/drawing/2014/main" id="{307CC103-1629-49CE-CB5F-B6359DB3D5C6}"/>
              </a:ext>
            </a:extLst>
          </p:cNvPr>
          <p:cNvSpPr/>
          <p:nvPr/>
        </p:nvSpPr>
        <p:spPr>
          <a:xfrm>
            <a:off x="-26177" y="9316715"/>
            <a:ext cx="2374649" cy="1006288"/>
          </a:xfrm>
          <a:custGeom>
            <a:avLst/>
            <a:gdLst/>
            <a:ahLst/>
            <a:cxnLst/>
            <a:rect l="l" t="t" r="r" b="b"/>
            <a:pathLst>
              <a:path w="2374649" h="1006288">
                <a:moveTo>
                  <a:pt x="0" y="0"/>
                </a:moveTo>
                <a:lnTo>
                  <a:pt x="2374650" y="0"/>
                </a:lnTo>
                <a:lnTo>
                  <a:pt x="2374650" y="1006288"/>
                </a:lnTo>
                <a:lnTo>
                  <a:pt x="0" y="1006288"/>
                </a:lnTo>
                <a:lnTo>
                  <a:pt x="0" y="0"/>
                </a:lnTo>
                <a:close/>
              </a:path>
            </a:pathLst>
          </a:custGeom>
          <a:blipFill>
            <a:blip r:embed="rId3">
              <a:extLst>
                <a:ext uri="{96DAC541-7B7A-43D3-8B79-37D633B846F1}">
                  <asvg:svgBlip xmlns:asvg="http://schemas.microsoft.com/office/drawing/2016/SVG/main" r:embed="rId6"/>
                </a:ext>
              </a:extLst>
            </a:blip>
            <a:stretch>
              <a:fillRect l="-97795" t="-615090"/>
            </a:stretch>
          </a:blipFill>
          <a:ln cap="sq">
            <a:noFill/>
            <a:prstDash val="solid"/>
            <a:miter/>
          </a:ln>
        </p:spPr>
        <p:txBody>
          <a:bodyPr/>
          <a:lstStyle/>
          <a:p>
            <a:endParaRPr lang="en-US"/>
          </a:p>
        </p:txBody>
      </p:sp>
      <p:sp>
        <p:nvSpPr>
          <p:cNvPr id="9" name="Freeform 3">
            <a:extLst>
              <a:ext uri="{FF2B5EF4-FFF2-40B4-BE49-F238E27FC236}">
                <a16:creationId xmlns:a16="http://schemas.microsoft.com/office/drawing/2014/main" id="{BBC225AA-BCE5-7F2D-DD61-B7501C84E655}"/>
              </a:ext>
            </a:extLst>
          </p:cNvPr>
          <p:cNvSpPr/>
          <p:nvPr/>
        </p:nvSpPr>
        <p:spPr>
          <a:xfrm flipH="1">
            <a:off x="14834753" y="-11110"/>
            <a:ext cx="3453247" cy="2079620"/>
          </a:xfrm>
          <a:custGeom>
            <a:avLst/>
            <a:gdLst/>
            <a:ahLst/>
            <a:cxnLst/>
            <a:rect l="l" t="t" r="r" b="b"/>
            <a:pathLst>
              <a:path w="3453247" h="2079620">
                <a:moveTo>
                  <a:pt x="3453247" y="0"/>
                </a:moveTo>
                <a:lnTo>
                  <a:pt x="0" y="0"/>
                </a:lnTo>
                <a:lnTo>
                  <a:pt x="0" y="2079620"/>
                </a:lnTo>
                <a:lnTo>
                  <a:pt x="3453247" y="2079620"/>
                </a:lnTo>
                <a:lnTo>
                  <a:pt x="3453247" y="0"/>
                </a:lnTo>
                <a:close/>
              </a:path>
            </a:pathLst>
          </a:custGeom>
          <a:blipFill>
            <a:blip r:embed="rId3">
              <a:extLst>
                <a:ext uri="{96DAC541-7B7A-43D3-8B79-37D633B846F1}">
                  <asvg:svgBlip xmlns:asvg="http://schemas.microsoft.com/office/drawing/2016/SVG/main" r:embed="rId6"/>
                </a:ext>
              </a:extLst>
            </a:blip>
            <a:stretch>
              <a:fillRect b="-154396"/>
            </a:stretch>
          </a:blipFill>
          <a:ln cap="sq">
            <a:noFill/>
            <a:prstDash val="solid"/>
            <a:miter/>
          </a:ln>
        </p:spPr>
        <p:txBody>
          <a:bodyPr/>
          <a:lstStyle/>
          <a:p>
            <a:endParaRPr lang="en-US"/>
          </a:p>
        </p:txBody>
      </p:sp>
      <p:sp>
        <p:nvSpPr>
          <p:cNvPr id="2" name="Slide Number Placeholder 1">
            <a:extLst>
              <a:ext uri="{FF2B5EF4-FFF2-40B4-BE49-F238E27FC236}">
                <a16:creationId xmlns:a16="http://schemas.microsoft.com/office/drawing/2014/main" id="{8BDF8B47-657A-7B0A-24C2-D3F4D4C6EA27}"/>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507351"/>
            <a:ext cx="1379025" cy="752195"/>
          </a:xfrm>
          <a:custGeom>
            <a:avLst/>
            <a:gdLst/>
            <a:ahLst/>
            <a:cxnLst/>
            <a:rect l="l" t="t" r="r" b="b"/>
            <a:pathLst>
              <a:path w="1379025" h="752195">
                <a:moveTo>
                  <a:pt x="1379025" y="0"/>
                </a:moveTo>
                <a:lnTo>
                  <a:pt x="0" y="0"/>
                </a:lnTo>
                <a:lnTo>
                  <a:pt x="0" y="752196"/>
                </a:lnTo>
                <a:lnTo>
                  <a:pt x="1379025" y="752196"/>
                </a:lnTo>
                <a:lnTo>
                  <a:pt x="137902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3" name="Freeform 3"/>
          <p:cNvSpPr/>
          <p:nvPr/>
        </p:nvSpPr>
        <p:spPr>
          <a:xfrm>
            <a:off x="0" y="0"/>
            <a:ext cx="2169691" cy="1306634"/>
          </a:xfrm>
          <a:custGeom>
            <a:avLst/>
            <a:gdLst/>
            <a:ahLst/>
            <a:cxnLst/>
            <a:rect l="l" t="t" r="r" b="b"/>
            <a:pathLst>
              <a:path w="2169691" h="1306634">
                <a:moveTo>
                  <a:pt x="0" y="0"/>
                </a:moveTo>
                <a:lnTo>
                  <a:pt x="2169691" y="0"/>
                </a:lnTo>
                <a:lnTo>
                  <a:pt x="2169691" y="1306634"/>
                </a:lnTo>
                <a:lnTo>
                  <a:pt x="0" y="1306634"/>
                </a:lnTo>
                <a:lnTo>
                  <a:pt x="0" y="0"/>
                </a:lnTo>
                <a:close/>
              </a:path>
            </a:pathLst>
          </a:custGeom>
          <a:blipFill>
            <a:blip r:embed="rId5">
              <a:extLst>
                <a:ext uri="{96DAC541-7B7A-43D3-8B79-37D633B846F1}">
                  <asvg:svgBlip xmlns:asvg="http://schemas.microsoft.com/office/drawing/2016/SVG/main" r:embed="rId6"/>
                </a:ext>
              </a:extLst>
            </a:blip>
            <a:stretch>
              <a:fillRect b="-154396"/>
            </a:stretch>
          </a:blipFill>
          <a:ln cap="sq">
            <a:noFill/>
            <a:prstDash val="solid"/>
            <a:miter/>
          </a:ln>
        </p:spPr>
        <p:txBody>
          <a:bodyPr/>
          <a:lstStyle/>
          <a:p>
            <a:endParaRPr lang="en-US"/>
          </a:p>
        </p:txBody>
      </p:sp>
      <p:sp>
        <p:nvSpPr>
          <p:cNvPr id="4" name="Freeform 4"/>
          <p:cNvSpPr/>
          <p:nvPr/>
        </p:nvSpPr>
        <p:spPr>
          <a:xfrm>
            <a:off x="17203732" y="9529362"/>
            <a:ext cx="1084268" cy="752195"/>
          </a:xfrm>
          <a:custGeom>
            <a:avLst/>
            <a:gdLst/>
            <a:ahLst/>
            <a:cxnLst/>
            <a:rect l="l" t="t" r="r" b="b"/>
            <a:pathLst>
              <a:path w="1084268" h="1006288">
                <a:moveTo>
                  <a:pt x="0" y="0"/>
                </a:moveTo>
                <a:lnTo>
                  <a:pt x="1084268" y="0"/>
                </a:lnTo>
                <a:lnTo>
                  <a:pt x="1084268" y="1006289"/>
                </a:lnTo>
                <a:lnTo>
                  <a:pt x="0" y="1006289"/>
                </a:lnTo>
                <a:lnTo>
                  <a:pt x="0" y="0"/>
                </a:lnTo>
                <a:close/>
              </a:path>
            </a:pathLst>
          </a:custGeom>
          <a:blipFill>
            <a:blip r:embed="rId5">
              <a:extLst>
                <a:ext uri="{96DAC541-7B7A-43D3-8B79-37D633B846F1}">
                  <asvg:svgBlip xmlns:asvg="http://schemas.microsoft.com/office/drawing/2016/SVG/main" r:embed="rId6"/>
                </a:ext>
              </a:extLst>
            </a:blip>
            <a:stretch>
              <a:fillRect t="-615090" r="-333190"/>
            </a:stretch>
          </a:blipFill>
          <a:ln cap="sq">
            <a:noFill/>
            <a:prstDash val="solid"/>
            <a:miter/>
          </a:ln>
        </p:spPr>
        <p:txBody>
          <a:bodyPr/>
          <a:lstStyle/>
          <a:p>
            <a:endParaRPr lang="en-US"/>
          </a:p>
        </p:txBody>
      </p:sp>
      <p:sp>
        <p:nvSpPr>
          <p:cNvPr id="5" name="TextBox 5"/>
          <p:cNvSpPr txBox="1"/>
          <p:nvPr/>
        </p:nvSpPr>
        <p:spPr>
          <a:xfrm>
            <a:off x="4063369" y="1173318"/>
            <a:ext cx="9656693" cy="1724768"/>
          </a:xfrm>
          <a:prstGeom prst="rect">
            <a:avLst/>
          </a:prstGeom>
        </p:spPr>
        <p:txBody>
          <a:bodyPr wrap="square" lIns="0" tIns="0" rIns="0" bIns="0" rtlCol="0" anchor="t">
            <a:spAutoFit/>
          </a:bodyPr>
          <a:lstStyle/>
          <a:p>
            <a:pPr algn="ctr">
              <a:lnSpc>
                <a:spcPts val="12688"/>
              </a:lnSpc>
              <a:spcBef>
                <a:spcPct val="0"/>
              </a:spcBef>
            </a:pPr>
            <a:r>
              <a:rPr lang="en-US" sz="13800" b="1" i="1">
                <a:solidFill>
                  <a:srgbClr val="0F4662"/>
                </a:solidFill>
                <a:latin typeface="Cormorant Garamond Bold Italics"/>
                <a:ea typeface="Cormorant Garamond Bold Italics"/>
                <a:cs typeface="Cormorant Garamond Bold Italics"/>
                <a:sym typeface="Cormorant Garamond Bold Italics"/>
              </a:rPr>
              <a:t>The video</a:t>
            </a:r>
            <a:r>
              <a:rPr lang="en-US" sz="13800" b="1" i="1">
                <a:solidFill>
                  <a:srgbClr val="000000"/>
                </a:solidFill>
                <a:latin typeface="Cormorant Garamond Bold Italics"/>
                <a:ea typeface="Cormorant Garamond Bold Italics"/>
                <a:cs typeface="Cormorant Garamond Bold Italics"/>
                <a:sym typeface="Cormorant Garamond Bold Italics"/>
              </a:rPr>
              <a:t> </a:t>
            </a:r>
          </a:p>
        </p:txBody>
      </p:sp>
      <p:sp>
        <p:nvSpPr>
          <p:cNvPr id="8" name="TextBox 7">
            <a:extLst>
              <a:ext uri="{FF2B5EF4-FFF2-40B4-BE49-F238E27FC236}">
                <a16:creationId xmlns:a16="http://schemas.microsoft.com/office/drawing/2014/main" id="{75F08743-93F3-9D53-A7B5-6FA492886494}"/>
              </a:ext>
            </a:extLst>
          </p:cNvPr>
          <p:cNvSpPr txBox="1"/>
          <p:nvPr/>
        </p:nvSpPr>
        <p:spPr>
          <a:xfrm>
            <a:off x="1379025" y="5122986"/>
            <a:ext cx="7707463" cy="1015663"/>
          </a:xfrm>
          <a:prstGeom prst="rect">
            <a:avLst/>
          </a:prstGeom>
          <a:noFill/>
        </p:spPr>
        <p:txBody>
          <a:bodyPr wrap="square">
            <a:spAutoFit/>
          </a:bodyPr>
          <a:lstStyle/>
          <a:p>
            <a:r>
              <a:rPr lang="en-US" sz="6000" b="1">
                <a:latin typeface="Garamond "/>
              </a:rPr>
              <a:t>Watch the Video </a:t>
            </a:r>
            <a:r>
              <a:rPr lang="en-US" sz="6000" b="1">
                <a:solidFill>
                  <a:srgbClr val="0F4662"/>
                </a:solidFill>
                <a:latin typeface="Garamond "/>
                <a:hlinkClick r:id="rId7">
                  <a:extLst>
                    <a:ext uri="{A12FA001-AC4F-418D-AE19-62706E023703}">
                      <ahyp:hlinkClr xmlns:ahyp="http://schemas.microsoft.com/office/drawing/2018/hyperlinkcolor" val="tx"/>
                    </a:ext>
                  </a:extLst>
                </a:hlinkClick>
              </a:rPr>
              <a:t>Here</a:t>
            </a:r>
            <a:endParaRPr lang="en-US" sz="6000" b="1">
              <a:solidFill>
                <a:srgbClr val="0F4662"/>
              </a:solidFill>
              <a:latin typeface="Garamond "/>
            </a:endParaRPr>
          </a:p>
        </p:txBody>
      </p:sp>
      <p:pic>
        <p:nvPicPr>
          <p:cNvPr id="25" name="Picture 24" descr="A black background with a black square&#10;&#10;Description automatically generated with medium confidence">
            <a:extLst>
              <a:ext uri="{FF2B5EF4-FFF2-40B4-BE49-F238E27FC236}">
                <a16:creationId xmlns:a16="http://schemas.microsoft.com/office/drawing/2014/main" id="{20712217-0F32-8EC8-3044-123B120754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2187" y="2807265"/>
            <a:ext cx="6662768" cy="6662768"/>
          </a:xfrm>
          <a:prstGeom prst="rect">
            <a:avLst/>
          </a:prstGeom>
        </p:spPr>
      </p:pic>
      <p:sp>
        <p:nvSpPr>
          <p:cNvPr id="6" name="Slide Number Placeholder 5">
            <a:extLst>
              <a:ext uri="{FF2B5EF4-FFF2-40B4-BE49-F238E27FC236}">
                <a16:creationId xmlns:a16="http://schemas.microsoft.com/office/drawing/2014/main" id="{DBBD2713-20B1-26F2-3C00-E181E33EA8CE}"/>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264621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2024360" y="5317870"/>
            <a:ext cx="6037551" cy="4814396"/>
          </a:xfrm>
          <a:custGeom>
            <a:avLst/>
            <a:gdLst/>
            <a:ahLst/>
            <a:cxnLst/>
            <a:rect l="l" t="t" r="r" b="b"/>
            <a:pathLst>
              <a:path w="2344659" h="2621062">
                <a:moveTo>
                  <a:pt x="0" y="0"/>
                </a:moveTo>
                <a:lnTo>
                  <a:pt x="2344659" y="0"/>
                </a:lnTo>
                <a:lnTo>
                  <a:pt x="2344659" y="2621062"/>
                </a:lnTo>
                <a:lnTo>
                  <a:pt x="0" y="2621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flipH="1">
            <a:off x="0" y="9316568"/>
            <a:ext cx="1951956" cy="1064703"/>
          </a:xfrm>
          <a:custGeom>
            <a:avLst/>
            <a:gdLst/>
            <a:ahLst/>
            <a:cxnLst/>
            <a:rect l="l" t="t" r="r" b="b"/>
            <a:pathLst>
              <a:path w="1951956" h="1064703">
                <a:moveTo>
                  <a:pt x="1951956" y="0"/>
                </a:moveTo>
                <a:lnTo>
                  <a:pt x="0" y="0"/>
                </a:lnTo>
                <a:lnTo>
                  <a:pt x="0" y="1064703"/>
                </a:lnTo>
                <a:lnTo>
                  <a:pt x="1951956" y="1064703"/>
                </a:lnTo>
                <a:lnTo>
                  <a:pt x="1951956"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3" name="Freeform 3"/>
          <p:cNvSpPr/>
          <p:nvPr/>
        </p:nvSpPr>
        <p:spPr>
          <a:xfrm>
            <a:off x="0" y="-68502"/>
            <a:ext cx="2856454" cy="1720218"/>
          </a:xfrm>
          <a:custGeom>
            <a:avLst/>
            <a:gdLst/>
            <a:ahLst/>
            <a:cxnLst/>
            <a:rect l="l" t="t" r="r" b="b"/>
            <a:pathLst>
              <a:path w="2856454" h="1720218">
                <a:moveTo>
                  <a:pt x="0" y="0"/>
                </a:moveTo>
                <a:lnTo>
                  <a:pt x="2856454" y="0"/>
                </a:lnTo>
                <a:lnTo>
                  <a:pt x="2856454" y="1720218"/>
                </a:lnTo>
                <a:lnTo>
                  <a:pt x="0" y="1720218"/>
                </a:lnTo>
                <a:lnTo>
                  <a:pt x="0" y="0"/>
                </a:lnTo>
                <a:close/>
              </a:path>
            </a:pathLst>
          </a:custGeom>
          <a:blipFill>
            <a:blip r:embed="rId6">
              <a:extLst>
                <a:ext uri="{96DAC541-7B7A-43D3-8B79-37D633B846F1}">
                  <asvg:svgBlip xmlns:asvg="http://schemas.microsoft.com/office/drawing/2016/SVG/main" r:embed="rId7"/>
                </a:ext>
              </a:extLst>
            </a:blip>
            <a:stretch>
              <a:fillRect b="-154396"/>
            </a:stretch>
          </a:blipFill>
          <a:ln cap="sq">
            <a:noFill/>
            <a:prstDash val="solid"/>
            <a:miter/>
          </a:ln>
        </p:spPr>
        <p:txBody>
          <a:bodyPr/>
          <a:lstStyle/>
          <a:p>
            <a:endParaRPr lang="en-US"/>
          </a:p>
        </p:txBody>
      </p:sp>
      <p:sp>
        <p:nvSpPr>
          <p:cNvPr id="4" name="TextBox 4"/>
          <p:cNvSpPr txBox="1"/>
          <p:nvPr/>
        </p:nvSpPr>
        <p:spPr>
          <a:xfrm>
            <a:off x="7273533" y="283257"/>
            <a:ext cx="6408923" cy="1368459"/>
          </a:xfrm>
          <a:prstGeom prst="rect">
            <a:avLst/>
          </a:prstGeom>
        </p:spPr>
        <p:txBody>
          <a:bodyPr lIns="0" tIns="0" rIns="0" bIns="0" rtlCol="0" anchor="t">
            <a:spAutoFit/>
          </a:bodyPr>
          <a:lstStyle/>
          <a:p>
            <a:pPr algn="l">
              <a:lnSpc>
                <a:spcPts val="11198"/>
              </a:lnSpc>
            </a:pPr>
            <a:r>
              <a:rPr lang="en-US" sz="7998" b="1" i="1">
                <a:solidFill>
                  <a:srgbClr val="0F4662"/>
                </a:solidFill>
                <a:latin typeface="Cormorant Garamond Bold Italics"/>
                <a:ea typeface="Cormorant Garamond Bold Italics"/>
                <a:cs typeface="Cormorant Garamond Bold Italics"/>
                <a:sym typeface="Cormorant Garamond Bold Italics"/>
              </a:rPr>
              <a:t>Challenges </a:t>
            </a:r>
          </a:p>
        </p:txBody>
      </p:sp>
      <p:sp>
        <p:nvSpPr>
          <p:cNvPr id="5" name="TextBox 5"/>
          <p:cNvSpPr txBox="1"/>
          <p:nvPr/>
        </p:nvSpPr>
        <p:spPr>
          <a:xfrm>
            <a:off x="513541" y="1752446"/>
            <a:ext cx="17548370" cy="4814395"/>
          </a:xfrm>
          <a:prstGeom prst="rect">
            <a:avLst/>
          </a:prstGeom>
        </p:spPr>
        <p:txBody>
          <a:bodyPr lIns="0" tIns="0" rIns="0" bIns="0" rtlCol="0" anchor="t">
            <a:spAutoFit/>
          </a:bodyPr>
          <a:lstStyle/>
          <a:p>
            <a:pPr algn="l">
              <a:lnSpc>
                <a:spcPts val="5448"/>
              </a:lnSpc>
              <a:spcBef>
                <a:spcPct val="0"/>
              </a:spcBef>
            </a:pPr>
            <a:r>
              <a:rPr lang="en-US" sz="4000" b="1" dirty="0">
                <a:solidFill>
                  <a:srgbClr val="0F4662"/>
                </a:solidFill>
                <a:latin typeface="Garamond "/>
                <a:ea typeface="Quicksand Bold"/>
                <a:cs typeface="Quicksand Bold"/>
                <a:sym typeface="Quicksand Bold"/>
              </a:rPr>
              <a:t>1</a:t>
            </a:r>
            <a:r>
              <a:rPr lang="en-US" sz="4000" dirty="0">
                <a:solidFill>
                  <a:srgbClr val="0F4662"/>
                </a:solidFill>
                <a:latin typeface="Garamond "/>
                <a:ea typeface="Quicksand Bold"/>
                <a:cs typeface="Quicksand Bold"/>
                <a:sym typeface="Quicksand Bold"/>
              </a:rPr>
              <a:t>. </a:t>
            </a:r>
            <a:r>
              <a:rPr lang="en-US" sz="4000" b="1" dirty="0">
                <a:solidFill>
                  <a:srgbClr val="0F4662"/>
                </a:solidFill>
                <a:latin typeface="Garamond "/>
                <a:ea typeface="Quicksand Bold"/>
                <a:cs typeface="Quicksand Bold"/>
                <a:sym typeface="Quicksand Bold"/>
              </a:rPr>
              <a:t>Selecting the Optimal Tools and Technologies</a:t>
            </a:r>
          </a:p>
          <a:p>
            <a:pPr marL="420088" lvl="1" algn="l">
              <a:lnSpc>
                <a:spcPts val="5448"/>
              </a:lnSpc>
              <a:spcBef>
                <a:spcPct val="0"/>
              </a:spcBef>
            </a:pPr>
            <a:r>
              <a:rPr lang="en-US" sz="3891" dirty="0">
                <a:solidFill>
                  <a:srgbClr val="000000"/>
                </a:solidFill>
                <a:latin typeface="Garamond "/>
                <a:ea typeface="Quicksand Bold"/>
                <a:cs typeface="Quicksand Bold"/>
                <a:sym typeface="Quicksand Bold"/>
              </a:rPr>
              <a:t>Identifying compatible and scalable </a:t>
            </a:r>
            <a:r>
              <a:rPr lang="en-US" sz="3891" b="1" dirty="0">
                <a:solidFill>
                  <a:srgbClr val="000000"/>
                </a:solidFill>
                <a:latin typeface="Garamond "/>
                <a:ea typeface="Quicksand Bold"/>
                <a:cs typeface="Quicksand Bold"/>
                <a:sym typeface="Quicksand Bold"/>
              </a:rPr>
              <a:t>hardware</a:t>
            </a:r>
            <a:r>
              <a:rPr lang="en-US" sz="3891" dirty="0">
                <a:solidFill>
                  <a:srgbClr val="000000"/>
                </a:solidFill>
                <a:latin typeface="Garamond "/>
                <a:ea typeface="Quicksand Bold"/>
                <a:cs typeface="Quicksand Bold"/>
                <a:sym typeface="Quicksand Bold"/>
              </a:rPr>
              <a:t>, </a:t>
            </a:r>
            <a:r>
              <a:rPr lang="en-US" sz="3891" b="1" dirty="0">
                <a:solidFill>
                  <a:srgbClr val="000000"/>
                </a:solidFill>
                <a:latin typeface="Garamond "/>
                <a:ea typeface="Quicksand Bold"/>
                <a:cs typeface="Quicksand Bold"/>
                <a:sym typeface="Quicksand Bold"/>
              </a:rPr>
              <a:t>software</a:t>
            </a:r>
            <a:r>
              <a:rPr lang="en-US" sz="3891" dirty="0">
                <a:solidFill>
                  <a:srgbClr val="000000"/>
                </a:solidFill>
                <a:latin typeface="Garamond "/>
                <a:ea typeface="Quicksand Bold"/>
                <a:cs typeface="Quicksand Bold"/>
                <a:sym typeface="Quicksand Bold"/>
              </a:rPr>
              <a:t>, and communication </a:t>
            </a:r>
            <a:r>
              <a:rPr lang="en-US" sz="3891" b="1" dirty="0">
                <a:solidFill>
                  <a:srgbClr val="000000"/>
                </a:solidFill>
                <a:latin typeface="Garamond "/>
                <a:ea typeface="Quicksand Bold"/>
                <a:cs typeface="Quicksand Bold"/>
                <a:sym typeface="Quicksand Bold"/>
              </a:rPr>
              <a:t>protocols</a:t>
            </a:r>
            <a:r>
              <a:rPr lang="en-US" sz="3891" dirty="0">
                <a:solidFill>
                  <a:srgbClr val="000000"/>
                </a:solidFill>
                <a:latin typeface="Garamond "/>
                <a:ea typeface="Quicksand Bold"/>
                <a:cs typeface="Quicksand Bold"/>
                <a:sym typeface="Quicksand Bold"/>
              </a:rPr>
              <a:t>.</a:t>
            </a:r>
          </a:p>
          <a:p>
            <a:pPr algn="l">
              <a:lnSpc>
                <a:spcPts val="5448"/>
              </a:lnSpc>
              <a:spcBef>
                <a:spcPct val="0"/>
              </a:spcBef>
            </a:pPr>
            <a:r>
              <a:rPr lang="en-US" sz="4000" b="1" dirty="0">
                <a:solidFill>
                  <a:srgbClr val="0F4662"/>
                </a:solidFill>
                <a:latin typeface="Garamond "/>
                <a:ea typeface="Quicksand Bold"/>
                <a:cs typeface="Quicksand Bold"/>
                <a:sym typeface="Quicksand Bold"/>
              </a:rPr>
              <a:t>2. Integrating Physical and Software Systems</a:t>
            </a:r>
          </a:p>
          <a:p>
            <a:pPr marL="420088" lvl="1" algn="l">
              <a:lnSpc>
                <a:spcPts val="5448"/>
              </a:lnSpc>
              <a:spcBef>
                <a:spcPct val="0"/>
              </a:spcBef>
            </a:pPr>
            <a:r>
              <a:rPr lang="en-US" sz="3891" dirty="0">
                <a:solidFill>
                  <a:srgbClr val="000000"/>
                </a:solidFill>
                <a:latin typeface="Garamond "/>
                <a:ea typeface="Quicksand Bold"/>
                <a:cs typeface="Quicksand Bold"/>
                <a:sym typeface="Quicksand Bold"/>
              </a:rPr>
              <a:t>First-time integration of hardware components (motors, sensors, cameras) with the software system.</a:t>
            </a:r>
          </a:p>
          <a:p>
            <a:pPr algn="l">
              <a:lnSpc>
                <a:spcPts val="5448"/>
              </a:lnSpc>
              <a:spcBef>
                <a:spcPct val="0"/>
              </a:spcBef>
            </a:pPr>
            <a:r>
              <a:rPr lang="en-US" sz="4000" b="1" dirty="0">
                <a:solidFill>
                  <a:srgbClr val="0F4662"/>
                </a:solidFill>
                <a:latin typeface="Garamond "/>
                <a:ea typeface="Quicksand Bold"/>
                <a:cs typeface="Quicksand Bold"/>
                <a:sym typeface="Quicksand Bold"/>
              </a:rPr>
              <a:t>3. Software team working with Mechanical Team (vice versa) </a:t>
            </a:r>
          </a:p>
          <a:p>
            <a:pPr marL="420088" lvl="1" algn="l">
              <a:lnSpc>
                <a:spcPts val="5448"/>
              </a:lnSpc>
              <a:spcBef>
                <a:spcPct val="0"/>
              </a:spcBef>
            </a:pPr>
            <a:r>
              <a:rPr lang="en-US" sz="3891" dirty="0">
                <a:solidFill>
                  <a:srgbClr val="000000"/>
                </a:solidFill>
                <a:latin typeface="Garamond "/>
                <a:ea typeface="Quicksand Bold"/>
                <a:cs typeface="Quicksand Bold"/>
                <a:sym typeface="Quicksand Bold"/>
              </a:rPr>
              <a:t>Difficulty understanding concepts on how Integrate our work together. </a:t>
            </a:r>
          </a:p>
        </p:txBody>
      </p:sp>
      <p:sp>
        <p:nvSpPr>
          <p:cNvPr id="7" name="Slide Number Placeholder 6">
            <a:extLst>
              <a:ext uri="{FF2B5EF4-FFF2-40B4-BE49-F238E27FC236}">
                <a16:creationId xmlns:a16="http://schemas.microsoft.com/office/drawing/2014/main" id="{8C74BDDF-FA8D-E5C8-3DBB-4230F1F8ECE6}"/>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flipH="1">
            <a:off x="205007" y="9388426"/>
            <a:ext cx="1647385" cy="898574"/>
          </a:xfrm>
          <a:custGeom>
            <a:avLst/>
            <a:gdLst/>
            <a:ahLst/>
            <a:cxnLst/>
            <a:rect l="l" t="t" r="r" b="b"/>
            <a:pathLst>
              <a:path w="1647385" h="898574">
                <a:moveTo>
                  <a:pt x="1647386" y="0"/>
                </a:moveTo>
                <a:lnTo>
                  <a:pt x="0" y="0"/>
                </a:lnTo>
                <a:lnTo>
                  <a:pt x="0" y="898574"/>
                </a:lnTo>
                <a:lnTo>
                  <a:pt x="1647386" y="898574"/>
                </a:lnTo>
                <a:lnTo>
                  <a:pt x="164738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0" y="0"/>
            <a:ext cx="3453247" cy="2079620"/>
          </a:xfrm>
          <a:custGeom>
            <a:avLst/>
            <a:gdLst/>
            <a:ahLst/>
            <a:cxnLst/>
            <a:rect l="l" t="t" r="r" b="b"/>
            <a:pathLst>
              <a:path w="3453247" h="2079620">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b="-154396"/>
            </a:stretch>
          </a:blipFill>
          <a:ln cap="sq">
            <a:noFill/>
            <a:prstDash val="solid"/>
            <a:miter/>
          </a:ln>
        </p:spPr>
        <p:txBody>
          <a:bodyPr/>
          <a:lstStyle/>
          <a:p>
            <a:endParaRPr lang="en-US"/>
          </a:p>
        </p:txBody>
      </p:sp>
      <p:sp>
        <p:nvSpPr>
          <p:cNvPr id="4" name="TextBox 4"/>
          <p:cNvSpPr txBox="1"/>
          <p:nvPr/>
        </p:nvSpPr>
        <p:spPr>
          <a:xfrm>
            <a:off x="6928676" y="711161"/>
            <a:ext cx="4430648" cy="1368459"/>
          </a:xfrm>
          <a:prstGeom prst="rect">
            <a:avLst/>
          </a:prstGeom>
        </p:spPr>
        <p:txBody>
          <a:bodyPr lIns="0" tIns="0" rIns="0" bIns="0" rtlCol="0" anchor="t">
            <a:spAutoFit/>
          </a:bodyPr>
          <a:lstStyle/>
          <a:p>
            <a:pPr algn="l">
              <a:lnSpc>
                <a:spcPts val="11198"/>
              </a:lnSpc>
            </a:pPr>
            <a:r>
              <a:rPr lang="en-US" sz="7998" b="1" i="1">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5" name="TextBox 5"/>
          <p:cNvSpPr txBox="1"/>
          <p:nvPr/>
        </p:nvSpPr>
        <p:spPr>
          <a:xfrm>
            <a:off x="365660" y="2568992"/>
            <a:ext cx="17556680" cy="6084807"/>
          </a:xfrm>
          <a:prstGeom prst="rect">
            <a:avLst/>
          </a:prstGeom>
        </p:spPr>
        <p:txBody>
          <a:bodyPr lIns="0" tIns="0" rIns="0" bIns="0" rtlCol="0" anchor="t">
            <a:spAutoFit/>
          </a:bodyPr>
          <a:lstStyle/>
          <a:p>
            <a:pPr marL="815372" lvl="1" indent="-407686" algn="l">
              <a:lnSpc>
                <a:spcPts val="5287"/>
              </a:lnSpc>
              <a:buFont typeface="Arial"/>
              <a:buChar char="•"/>
            </a:pPr>
            <a:r>
              <a:rPr lang="en-US" sz="3776">
                <a:solidFill>
                  <a:srgbClr val="000000"/>
                </a:solidFill>
                <a:latin typeface="Garamond "/>
                <a:ea typeface="Cormorant Garamond Bold Italics"/>
                <a:cs typeface="Cormorant Garamond Bold Italics"/>
                <a:sym typeface="Cormorant Garamond Bold Italics"/>
              </a:rPr>
              <a:t>Successfully developed a dynamic painting adjustment system to enhance accessibility, especially for wheelchair users.</a:t>
            </a:r>
          </a:p>
          <a:p>
            <a:pPr marL="815372" lvl="1" indent="-407686" algn="l">
              <a:lnSpc>
                <a:spcPts val="5287"/>
              </a:lnSpc>
              <a:buFont typeface="Arial"/>
              <a:buChar char="•"/>
            </a:pPr>
            <a:r>
              <a:rPr lang="en-US" sz="3776">
                <a:solidFill>
                  <a:srgbClr val="000000"/>
                </a:solidFill>
                <a:latin typeface="Garamond "/>
                <a:ea typeface="Cormorant Garamond Bold Italics"/>
                <a:cs typeface="Cormorant Garamond Bold Italics"/>
                <a:sym typeface="Cormorant Garamond Bold Italics"/>
              </a:rPr>
              <a:t>Integrated advanced technologies like computer vision and MQTT-based communication.</a:t>
            </a:r>
          </a:p>
          <a:p>
            <a:pPr marL="815372" lvl="1" indent="-407686" algn="l">
              <a:lnSpc>
                <a:spcPts val="5287"/>
              </a:lnSpc>
              <a:buFont typeface="Arial"/>
              <a:buChar char="•"/>
            </a:pPr>
            <a:r>
              <a:rPr lang="en-US" sz="3776">
                <a:solidFill>
                  <a:srgbClr val="000000"/>
                </a:solidFill>
                <a:latin typeface="Garamond "/>
                <a:ea typeface="Cormorant Garamond Bold Italics"/>
                <a:cs typeface="Cormorant Garamond Bold Italics"/>
                <a:sym typeface="Cormorant Garamond Bold Italics"/>
              </a:rPr>
              <a:t>Used simulations to refine and validate the system’s functionality and scalability.</a:t>
            </a:r>
          </a:p>
          <a:p>
            <a:pPr marL="815372" lvl="1" indent="-407686" algn="l">
              <a:lnSpc>
                <a:spcPts val="5287"/>
              </a:lnSpc>
              <a:buFont typeface="Arial"/>
              <a:buChar char="•"/>
            </a:pPr>
            <a:r>
              <a:rPr lang="en-US" sz="3776">
                <a:solidFill>
                  <a:srgbClr val="000000"/>
                </a:solidFill>
                <a:latin typeface="Garamond "/>
                <a:ea typeface="Cormorant Garamond Bold Italics"/>
                <a:cs typeface="Cormorant Garamond Bold Italics"/>
                <a:sym typeface="Cormorant Garamond Bold Italics"/>
              </a:rPr>
              <a:t>Designed the system to work with multiple paintings simultaneously.</a:t>
            </a:r>
          </a:p>
          <a:p>
            <a:pPr marL="815372" lvl="1" indent="-407686" algn="l">
              <a:lnSpc>
                <a:spcPts val="5287"/>
              </a:lnSpc>
              <a:buFont typeface="Arial"/>
              <a:buChar char="•"/>
            </a:pPr>
            <a:r>
              <a:rPr lang="en-US" sz="3776">
                <a:solidFill>
                  <a:srgbClr val="000000"/>
                </a:solidFill>
                <a:latin typeface="Garamond "/>
                <a:ea typeface="Cormorant Garamond Bold Italics"/>
                <a:cs typeface="Cormorant Garamond Bold Italics"/>
                <a:sym typeface="Cormorant Garamond Bold Italics"/>
              </a:rPr>
              <a:t>Developed a Maintenance and Monitoring System to track connectivity, real-time interactions, and system health.</a:t>
            </a:r>
          </a:p>
          <a:p>
            <a:pPr marL="815372" lvl="1" indent="-407686" algn="l">
              <a:lnSpc>
                <a:spcPts val="5287"/>
              </a:lnSpc>
              <a:buFont typeface="Arial"/>
              <a:buChar char="•"/>
            </a:pPr>
            <a:r>
              <a:rPr lang="en-US" sz="3776">
                <a:solidFill>
                  <a:srgbClr val="000000"/>
                </a:solidFill>
                <a:latin typeface="Garamond "/>
                <a:ea typeface="Cormorant Garamond Bold Italics"/>
                <a:cs typeface="Cormorant Garamond Bold Italics"/>
                <a:sym typeface="Cormorant Garamond Bold Italics"/>
              </a:rPr>
              <a:t>Created a user-friendly frontend for efficient system management.</a:t>
            </a:r>
          </a:p>
          <a:p>
            <a:pPr algn="l">
              <a:lnSpc>
                <a:spcPts val="5287"/>
              </a:lnSpc>
            </a:pPr>
            <a:endParaRPr lang="en-US" sz="3776" b="1" i="1">
              <a:solidFill>
                <a:srgbClr val="000000"/>
              </a:solidFill>
              <a:latin typeface="Cormorant Garamond Bold Italics"/>
              <a:ea typeface="Cormorant Garamond Bold Italics"/>
              <a:cs typeface="Cormorant Garamond Bold Italics"/>
              <a:sym typeface="Cormorant Garamond Bold Italics"/>
            </a:endParaRPr>
          </a:p>
        </p:txBody>
      </p:sp>
      <p:sp>
        <p:nvSpPr>
          <p:cNvPr id="6" name="Slide Number Placeholder 5">
            <a:extLst>
              <a:ext uri="{FF2B5EF4-FFF2-40B4-BE49-F238E27FC236}">
                <a16:creationId xmlns:a16="http://schemas.microsoft.com/office/drawing/2014/main" id="{535B064D-F3A4-C134-E089-44856D2F35AE}"/>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9366573"/>
            <a:ext cx="1951956" cy="1064703"/>
          </a:xfrm>
          <a:custGeom>
            <a:avLst/>
            <a:gdLst/>
            <a:ahLst/>
            <a:cxnLst/>
            <a:rect l="l" t="t" r="r" b="b"/>
            <a:pathLst>
              <a:path w="1951956" h="1064703">
                <a:moveTo>
                  <a:pt x="1951956" y="0"/>
                </a:moveTo>
                <a:lnTo>
                  <a:pt x="0" y="0"/>
                </a:lnTo>
                <a:lnTo>
                  <a:pt x="0" y="1064703"/>
                </a:lnTo>
                <a:lnTo>
                  <a:pt x="1951956" y="1064703"/>
                </a:lnTo>
                <a:lnTo>
                  <a:pt x="1951956"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3" name="Freeform 3"/>
          <p:cNvSpPr/>
          <p:nvPr/>
        </p:nvSpPr>
        <p:spPr>
          <a:xfrm>
            <a:off x="0" y="5443"/>
            <a:ext cx="2848593" cy="1715484"/>
          </a:xfrm>
          <a:custGeom>
            <a:avLst/>
            <a:gdLst/>
            <a:ahLst/>
            <a:cxnLst/>
            <a:rect l="l" t="t" r="r" b="b"/>
            <a:pathLst>
              <a:path w="2848593" h="1715484">
                <a:moveTo>
                  <a:pt x="0" y="0"/>
                </a:moveTo>
                <a:lnTo>
                  <a:pt x="2848594" y="0"/>
                </a:lnTo>
                <a:lnTo>
                  <a:pt x="2848594" y="1715484"/>
                </a:lnTo>
                <a:lnTo>
                  <a:pt x="0" y="1715484"/>
                </a:lnTo>
                <a:lnTo>
                  <a:pt x="0" y="0"/>
                </a:lnTo>
                <a:close/>
              </a:path>
            </a:pathLst>
          </a:custGeom>
          <a:blipFill>
            <a:blip r:embed="rId5">
              <a:extLst>
                <a:ext uri="{96DAC541-7B7A-43D3-8B79-37D633B846F1}">
                  <asvg:svgBlip xmlns:asvg="http://schemas.microsoft.com/office/drawing/2016/SVG/main" r:embed="rId6"/>
                </a:ext>
              </a:extLst>
            </a:blip>
            <a:stretch>
              <a:fillRect b="-154396"/>
            </a:stretch>
          </a:blipFill>
          <a:ln cap="sq">
            <a:noFill/>
            <a:prstDash val="solid"/>
            <a:miter/>
          </a:ln>
        </p:spPr>
        <p:txBody>
          <a:bodyPr/>
          <a:lstStyle/>
          <a:p>
            <a:endParaRPr lang="en-US"/>
          </a:p>
        </p:txBody>
      </p:sp>
      <p:sp>
        <p:nvSpPr>
          <p:cNvPr id="4" name="TextBox 4"/>
          <p:cNvSpPr txBox="1"/>
          <p:nvPr/>
        </p:nvSpPr>
        <p:spPr>
          <a:xfrm>
            <a:off x="6400800" y="768354"/>
            <a:ext cx="5042663" cy="1368459"/>
          </a:xfrm>
          <a:prstGeom prst="rect">
            <a:avLst/>
          </a:prstGeom>
        </p:spPr>
        <p:txBody>
          <a:bodyPr wrap="square" lIns="0" tIns="0" rIns="0" bIns="0" rtlCol="0" anchor="t">
            <a:spAutoFit/>
          </a:bodyPr>
          <a:lstStyle/>
          <a:p>
            <a:pPr algn="l">
              <a:lnSpc>
                <a:spcPts val="11198"/>
              </a:lnSpc>
            </a:pPr>
            <a:r>
              <a:rPr lang="en-US" sz="7998" b="1" i="1">
                <a:solidFill>
                  <a:srgbClr val="0F4662"/>
                </a:solidFill>
                <a:latin typeface="Cormorant Garamond Bold Italics"/>
                <a:ea typeface="Cormorant Garamond Bold Italics"/>
                <a:cs typeface="Cormorant Garamond Bold Italics"/>
                <a:sym typeface="Cormorant Garamond Bold Italics"/>
              </a:rPr>
              <a:t>Future work</a:t>
            </a:r>
          </a:p>
        </p:txBody>
      </p:sp>
      <p:graphicFrame>
        <p:nvGraphicFramePr>
          <p:cNvPr id="7" name="TextBox 5">
            <a:extLst>
              <a:ext uri="{FF2B5EF4-FFF2-40B4-BE49-F238E27FC236}">
                <a16:creationId xmlns:a16="http://schemas.microsoft.com/office/drawing/2014/main" id="{758D53FA-92D1-034B-968D-16EC4661DF0C}"/>
              </a:ext>
            </a:extLst>
          </p:cNvPr>
          <p:cNvGraphicFramePr/>
          <p:nvPr>
            <p:extLst>
              <p:ext uri="{D42A27DB-BD31-4B8C-83A1-F6EECF244321}">
                <p14:modId xmlns:p14="http://schemas.microsoft.com/office/powerpoint/2010/main" val="1515362533"/>
              </p:ext>
            </p:extLst>
          </p:nvPr>
        </p:nvGraphicFramePr>
        <p:xfrm>
          <a:off x="406957" y="2552700"/>
          <a:ext cx="17652443" cy="609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a:extLst>
              <a:ext uri="{FF2B5EF4-FFF2-40B4-BE49-F238E27FC236}">
                <a16:creationId xmlns:a16="http://schemas.microsoft.com/office/drawing/2014/main" id="{87B6167A-22B7-8FAF-383B-0B33BF5EA183}"/>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56380" y="0"/>
            <a:ext cx="7031620" cy="10287000"/>
          </a:xfrm>
          <a:custGeom>
            <a:avLst/>
            <a:gdLst/>
            <a:ahLst/>
            <a:cxnLst/>
            <a:rect l="l" t="t" r="r" b="b"/>
            <a:pathLst>
              <a:path w="7031620" h="10287000">
                <a:moveTo>
                  <a:pt x="0" y="0"/>
                </a:moveTo>
                <a:lnTo>
                  <a:pt x="7031620" y="0"/>
                </a:lnTo>
                <a:lnTo>
                  <a:pt x="703162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840656" y="2994062"/>
            <a:ext cx="9369390" cy="2149438"/>
          </a:xfrm>
          <a:prstGeom prst="rect">
            <a:avLst/>
          </a:prstGeom>
        </p:spPr>
        <p:txBody>
          <a:bodyPr lIns="0" tIns="0" rIns="0" bIns="0" rtlCol="0" anchor="t">
            <a:spAutoFit/>
          </a:bodyPr>
          <a:lstStyle/>
          <a:p>
            <a:pPr algn="l">
              <a:lnSpc>
                <a:spcPts val="17502"/>
              </a:lnSpc>
            </a:pPr>
            <a:r>
              <a:rPr lang="en-US" sz="12501" b="1" i="1">
                <a:solidFill>
                  <a:srgbClr val="0F4662"/>
                </a:solidFill>
                <a:latin typeface="Cormorant Garamond Bold Italics"/>
                <a:ea typeface="Cormorant Garamond Bold Italics"/>
                <a:cs typeface="Cormorant Garamond Bold Italics"/>
                <a:sym typeface="Cormorant Garamond Bold Italics"/>
              </a:rPr>
              <a:t>Thank You !</a:t>
            </a:r>
          </a:p>
        </p:txBody>
      </p:sp>
      <p:sp>
        <p:nvSpPr>
          <p:cNvPr id="4" name="Freeform 4"/>
          <p:cNvSpPr/>
          <p:nvPr/>
        </p:nvSpPr>
        <p:spPr>
          <a:xfrm flipH="1">
            <a:off x="75132" y="0"/>
            <a:ext cx="7031620" cy="10287000"/>
          </a:xfrm>
          <a:custGeom>
            <a:avLst/>
            <a:gdLst/>
            <a:ahLst/>
            <a:cxnLst/>
            <a:rect l="l" t="t" r="r" b="b"/>
            <a:pathLst>
              <a:path w="7031620" h="10287000">
                <a:moveTo>
                  <a:pt x="7031620" y="0"/>
                </a:moveTo>
                <a:lnTo>
                  <a:pt x="0" y="0"/>
                </a:lnTo>
                <a:lnTo>
                  <a:pt x="0" y="10287000"/>
                </a:lnTo>
                <a:lnTo>
                  <a:pt x="7031620" y="10287000"/>
                </a:lnTo>
                <a:lnTo>
                  <a:pt x="70316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9144000" y="5575680"/>
            <a:ext cx="3907334" cy="1377949"/>
          </a:xfrm>
          <a:prstGeom prst="rect">
            <a:avLst/>
          </a:prstGeom>
        </p:spPr>
        <p:txBody>
          <a:bodyPr lIns="0" tIns="0" rIns="0" bIns="0" rtlCol="0" anchor="t">
            <a:spAutoFit/>
          </a:bodyPr>
          <a:lstStyle/>
          <a:p>
            <a:pPr algn="ctr">
              <a:lnSpc>
                <a:spcPts val="11200"/>
              </a:lnSpc>
              <a:spcBef>
                <a:spcPct val="0"/>
              </a:spcBef>
            </a:pPr>
            <a:r>
              <a:rPr lang="en-US" sz="8000" b="1" i="1">
                <a:solidFill>
                  <a:srgbClr val="0F4662"/>
                </a:solidFill>
                <a:latin typeface="Cormorant Garamond Bold Italics"/>
                <a:ea typeface="Cormorant Garamond Bold Italics"/>
                <a:cs typeface="Cormorant Garamond Bold Italics"/>
                <a:sym typeface="Cormorant Garamond Bold Italics"/>
              </a:rPr>
              <a:t>Questions?</a:t>
            </a:r>
          </a:p>
        </p:txBody>
      </p:sp>
      <p:sp>
        <p:nvSpPr>
          <p:cNvPr id="6" name="Slide Number Placeholder 5">
            <a:extLst>
              <a:ext uri="{FF2B5EF4-FFF2-40B4-BE49-F238E27FC236}">
                <a16:creationId xmlns:a16="http://schemas.microsoft.com/office/drawing/2014/main" id="{ABD50C0B-385A-51D7-7A20-A6195C5A6F33}"/>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18013" y="9280712"/>
            <a:ext cx="2269987" cy="1238175"/>
          </a:xfrm>
          <a:custGeom>
            <a:avLst/>
            <a:gdLst/>
            <a:ahLst/>
            <a:cxnLst/>
            <a:rect l="l" t="t" r="r" b="b"/>
            <a:pathLst>
              <a:path w="2269987" h="1238175">
                <a:moveTo>
                  <a:pt x="0" y="0"/>
                </a:moveTo>
                <a:lnTo>
                  <a:pt x="2269987" y="0"/>
                </a:lnTo>
                <a:lnTo>
                  <a:pt x="2269987" y="1238175"/>
                </a:lnTo>
                <a:lnTo>
                  <a:pt x="0" y="123817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flipH="1">
            <a:off x="14834753" y="0"/>
            <a:ext cx="3453247" cy="1904009"/>
          </a:xfrm>
          <a:custGeom>
            <a:avLst/>
            <a:gdLst/>
            <a:ahLst/>
            <a:cxnLst/>
            <a:rect l="l" t="t" r="r" b="b"/>
            <a:pathLst>
              <a:path w="3453247" h="2079620">
                <a:moveTo>
                  <a:pt x="3453247" y="0"/>
                </a:moveTo>
                <a:lnTo>
                  <a:pt x="0" y="0"/>
                </a:lnTo>
                <a:lnTo>
                  <a:pt x="0" y="2079620"/>
                </a:lnTo>
                <a:lnTo>
                  <a:pt x="3453247" y="2079620"/>
                </a:lnTo>
                <a:lnTo>
                  <a:pt x="3453247" y="0"/>
                </a:lnTo>
                <a:close/>
              </a:path>
            </a:pathLst>
          </a:custGeom>
          <a:blipFill>
            <a:blip r:embed="rId4">
              <a:extLst>
                <a:ext uri="{96DAC541-7B7A-43D3-8B79-37D633B846F1}">
                  <asvg:svgBlip xmlns:asvg="http://schemas.microsoft.com/office/drawing/2016/SVG/main" r:embed="rId5"/>
                </a:ext>
              </a:extLst>
            </a:blip>
            <a:stretch>
              <a:fillRect b="-154396"/>
            </a:stretch>
          </a:blipFill>
          <a:ln cap="sq">
            <a:noFill/>
            <a:prstDash val="solid"/>
            <a:miter/>
          </a:ln>
        </p:spPr>
        <p:txBody>
          <a:bodyPr/>
          <a:lstStyle/>
          <a:p>
            <a:endParaRPr lang="en-US"/>
          </a:p>
        </p:txBody>
      </p:sp>
      <p:sp>
        <p:nvSpPr>
          <p:cNvPr id="4" name="Freeform 4"/>
          <p:cNvSpPr/>
          <p:nvPr/>
        </p:nvSpPr>
        <p:spPr>
          <a:xfrm>
            <a:off x="0" y="9280712"/>
            <a:ext cx="4696945" cy="1006288"/>
          </a:xfrm>
          <a:custGeom>
            <a:avLst/>
            <a:gdLst/>
            <a:ahLst/>
            <a:cxnLst/>
            <a:rect l="l" t="t" r="r" b="b"/>
            <a:pathLst>
              <a:path w="4696945" h="1006288">
                <a:moveTo>
                  <a:pt x="0" y="0"/>
                </a:moveTo>
                <a:lnTo>
                  <a:pt x="4696945" y="0"/>
                </a:lnTo>
                <a:lnTo>
                  <a:pt x="469694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t="-615090"/>
            </a:stretch>
          </a:blipFill>
          <a:ln cap="sq">
            <a:noFill/>
            <a:prstDash val="solid"/>
            <a:miter/>
          </a:ln>
        </p:spPr>
        <p:txBody>
          <a:bodyPr/>
          <a:lstStyle/>
          <a:p>
            <a:endParaRPr lang="en-US"/>
          </a:p>
        </p:txBody>
      </p:sp>
      <p:grpSp>
        <p:nvGrpSpPr>
          <p:cNvPr id="5" name="Group 5"/>
          <p:cNvGrpSpPr/>
          <p:nvPr/>
        </p:nvGrpSpPr>
        <p:grpSpPr>
          <a:xfrm>
            <a:off x="1590486" y="1410625"/>
            <a:ext cx="15688566" cy="1453810"/>
            <a:chOff x="0" y="0"/>
            <a:chExt cx="4111369" cy="576485"/>
          </a:xfrm>
        </p:grpSpPr>
        <p:sp>
          <p:nvSpPr>
            <p:cNvPr id="6" name="Freeform 6"/>
            <p:cNvSpPr/>
            <p:nvPr/>
          </p:nvSpPr>
          <p:spPr>
            <a:xfrm>
              <a:off x="0" y="0"/>
              <a:ext cx="4111368" cy="576485"/>
            </a:xfrm>
            <a:custGeom>
              <a:avLst/>
              <a:gdLst/>
              <a:ahLst/>
              <a:cxnLst/>
              <a:rect l="l" t="t" r="r" b="b"/>
              <a:pathLst>
                <a:path w="4111368" h="576485">
                  <a:moveTo>
                    <a:pt x="25293" y="0"/>
                  </a:moveTo>
                  <a:lnTo>
                    <a:pt x="4086075" y="0"/>
                  </a:lnTo>
                  <a:cubicBezTo>
                    <a:pt x="4100044" y="0"/>
                    <a:pt x="4111368" y="11324"/>
                    <a:pt x="4111368" y="25293"/>
                  </a:cubicBezTo>
                  <a:lnTo>
                    <a:pt x="4111368" y="551192"/>
                  </a:lnTo>
                  <a:cubicBezTo>
                    <a:pt x="4111368" y="557900"/>
                    <a:pt x="4108703" y="564333"/>
                    <a:pt x="4103960" y="569077"/>
                  </a:cubicBezTo>
                  <a:cubicBezTo>
                    <a:pt x="4099217" y="573820"/>
                    <a:pt x="4092783" y="576485"/>
                    <a:pt x="4086075" y="576485"/>
                  </a:cubicBezTo>
                  <a:lnTo>
                    <a:pt x="25293" y="576485"/>
                  </a:lnTo>
                  <a:cubicBezTo>
                    <a:pt x="18585" y="576485"/>
                    <a:pt x="12152" y="573820"/>
                    <a:pt x="7408" y="569077"/>
                  </a:cubicBezTo>
                  <a:cubicBezTo>
                    <a:pt x="2665" y="564333"/>
                    <a:pt x="0" y="557900"/>
                    <a:pt x="0" y="551192"/>
                  </a:cubicBezTo>
                  <a:lnTo>
                    <a:pt x="0" y="25293"/>
                  </a:lnTo>
                  <a:cubicBezTo>
                    <a:pt x="0" y="18585"/>
                    <a:pt x="2665" y="12152"/>
                    <a:pt x="7408" y="7408"/>
                  </a:cubicBezTo>
                  <a:cubicBezTo>
                    <a:pt x="12152" y="2665"/>
                    <a:pt x="18585" y="0"/>
                    <a:pt x="25293" y="0"/>
                  </a:cubicBezTo>
                  <a:close/>
                </a:path>
              </a:pathLst>
            </a:custGeom>
            <a:solidFill>
              <a:srgbClr val="C2D1E1"/>
            </a:solidFill>
          </p:spPr>
          <p:txBody>
            <a:bodyPr/>
            <a:lstStyle/>
            <a:p>
              <a:endParaRPr lang="en-US"/>
            </a:p>
          </p:txBody>
        </p:sp>
        <p:sp>
          <p:nvSpPr>
            <p:cNvPr id="7" name="TextBox 7"/>
            <p:cNvSpPr txBox="1"/>
            <p:nvPr/>
          </p:nvSpPr>
          <p:spPr>
            <a:xfrm>
              <a:off x="0" y="-57150"/>
              <a:ext cx="4111369" cy="633635"/>
            </a:xfrm>
            <a:prstGeom prst="rect">
              <a:avLst/>
            </a:prstGeom>
          </p:spPr>
          <p:txBody>
            <a:bodyPr lIns="50800" tIns="50800" rIns="50800" bIns="50800" rtlCol="0" anchor="ctr"/>
            <a:lstStyle/>
            <a:p>
              <a:pPr algn="ctr">
                <a:lnSpc>
                  <a:spcPts val="3611"/>
                </a:lnSpc>
              </a:pPr>
              <a:endParaRPr/>
            </a:p>
          </p:txBody>
        </p:sp>
      </p:grpSp>
      <p:grpSp>
        <p:nvGrpSpPr>
          <p:cNvPr id="8" name="Group 8"/>
          <p:cNvGrpSpPr/>
          <p:nvPr/>
        </p:nvGrpSpPr>
        <p:grpSpPr>
          <a:xfrm>
            <a:off x="8431344" y="2780986"/>
            <a:ext cx="979357" cy="1594662"/>
            <a:chOff x="-22498" y="-57150"/>
            <a:chExt cx="507412" cy="826206"/>
          </a:xfrm>
        </p:grpSpPr>
        <p:sp>
          <p:nvSpPr>
            <p:cNvPr id="9" name="Freeform 9"/>
            <p:cNvSpPr/>
            <p:nvPr/>
          </p:nvSpPr>
          <p:spPr>
            <a:xfrm>
              <a:off x="-22498" y="73713"/>
              <a:ext cx="507412" cy="695343"/>
            </a:xfrm>
            <a:custGeom>
              <a:avLst/>
              <a:gdLst/>
              <a:ahLst/>
              <a:cxnLst/>
              <a:rect l="l" t="t" r="r" b="b"/>
              <a:pathLst>
                <a:path w="507412" h="695343">
                  <a:moveTo>
                    <a:pt x="253706" y="695343"/>
                  </a:moveTo>
                  <a:lnTo>
                    <a:pt x="0" y="288943"/>
                  </a:lnTo>
                  <a:lnTo>
                    <a:pt x="203200" y="288943"/>
                  </a:lnTo>
                  <a:lnTo>
                    <a:pt x="203200" y="0"/>
                  </a:lnTo>
                  <a:lnTo>
                    <a:pt x="304212" y="0"/>
                  </a:lnTo>
                  <a:lnTo>
                    <a:pt x="304212" y="288943"/>
                  </a:lnTo>
                  <a:lnTo>
                    <a:pt x="507412" y="288943"/>
                  </a:lnTo>
                  <a:lnTo>
                    <a:pt x="253706" y="695343"/>
                  </a:lnTo>
                  <a:close/>
                </a:path>
              </a:pathLst>
            </a:custGeom>
            <a:solidFill>
              <a:srgbClr val="4987A0"/>
            </a:solidFill>
          </p:spPr>
          <p:txBody>
            <a:bodyPr/>
            <a:lstStyle/>
            <a:p>
              <a:endParaRPr lang="en-US" dirty="0"/>
            </a:p>
          </p:txBody>
        </p:sp>
        <p:sp>
          <p:nvSpPr>
            <p:cNvPr id="10" name="TextBox 10"/>
            <p:cNvSpPr txBox="1"/>
            <p:nvPr/>
          </p:nvSpPr>
          <p:spPr>
            <a:xfrm>
              <a:off x="203200" y="-57150"/>
              <a:ext cx="101012" cy="650893"/>
            </a:xfrm>
            <a:prstGeom prst="rect">
              <a:avLst/>
            </a:prstGeom>
          </p:spPr>
          <p:txBody>
            <a:bodyPr lIns="50800" tIns="50800" rIns="50800" bIns="50800" rtlCol="0" anchor="ctr"/>
            <a:lstStyle/>
            <a:p>
              <a:pPr algn="ctr">
                <a:lnSpc>
                  <a:spcPts val="3611"/>
                </a:lnSpc>
              </a:pPr>
              <a:endParaRPr/>
            </a:p>
          </p:txBody>
        </p:sp>
      </p:grpSp>
      <p:sp>
        <p:nvSpPr>
          <p:cNvPr id="11" name="TextBox 11"/>
          <p:cNvSpPr txBox="1"/>
          <p:nvPr/>
        </p:nvSpPr>
        <p:spPr>
          <a:xfrm>
            <a:off x="6509343" y="32674"/>
            <a:ext cx="5635241" cy="1377949"/>
          </a:xfrm>
          <a:prstGeom prst="rect">
            <a:avLst/>
          </a:prstGeom>
        </p:spPr>
        <p:txBody>
          <a:bodyPr lIns="0" tIns="0" rIns="0" bIns="0" rtlCol="0" anchor="t">
            <a:spAutoFit/>
          </a:bodyPr>
          <a:lstStyle/>
          <a:p>
            <a:pPr algn="l">
              <a:lnSpc>
                <a:spcPts val="11200"/>
              </a:lnSpc>
            </a:pPr>
            <a:r>
              <a:rPr lang="en-US" sz="8000" b="1" i="1" dirty="0">
                <a:solidFill>
                  <a:srgbClr val="0F4662"/>
                </a:solidFill>
                <a:latin typeface="Cormorant Garamond Bold Italics"/>
                <a:ea typeface="Cormorant Garamond Bold Italics"/>
                <a:cs typeface="Cormorant Garamond Bold Italics"/>
                <a:sym typeface="Cormorant Garamond Bold Italics"/>
              </a:rPr>
              <a:t>The Problem</a:t>
            </a:r>
          </a:p>
        </p:txBody>
      </p:sp>
      <p:sp>
        <p:nvSpPr>
          <p:cNvPr id="12" name="TextBox 12"/>
          <p:cNvSpPr txBox="1"/>
          <p:nvPr/>
        </p:nvSpPr>
        <p:spPr>
          <a:xfrm>
            <a:off x="1905000" y="1527147"/>
            <a:ext cx="15374047" cy="1180901"/>
          </a:xfrm>
          <a:prstGeom prst="rect">
            <a:avLst/>
          </a:prstGeom>
        </p:spPr>
        <p:txBody>
          <a:bodyPr wrap="square" lIns="0" tIns="0" rIns="0" bIns="0" rtlCol="0" anchor="t">
            <a:spAutoFit/>
          </a:bodyPr>
          <a:lstStyle/>
          <a:p>
            <a:pPr algn="l">
              <a:lnSpc>
                <a:spcPts val="4809"/>
              </a:lnSpc>
            </a:pPr>
            <a:r>
              <a:rPr lang="en-US" sz="2880" dirty="0">
                <a:solidFill>
                  <a:srgbClr val="000000"/>
                </a:solidFill>
                <a:latin typeface="Garamond "/>
                <a:ea typeface="Quicksand Bold"/>
                <a:cs typeface="Quicksand Bold"/>
                <a:sym typeface="Quicksand Bold"/>
              </a:rPr>
              <a:t>Artwork can be hard to see for visitors with mobility challenges because some displays are placed too high or at fixed heights.</a:t>
            </a:r>
          </a:p>
        </p:txBody>
      </p:sp>
      <p:grpSp>
        <p:nvGrpSpPr>
          <p:cNvPr id="13" name="Group 13"/>
          <p:cNvGrpSpPr/>
          <p:nvPr/>
        </p:nvGrpSpPr>
        <p:grpSpPr>
          <a:xfrm>
            <a:off x="1590486" y="5343448"/>
            <a:ext cx="15805974" cy="2828472"/>
            <a:chOff x="0" y="0"/>
            <a:chExt cx="4111369" cy="955070"/>
          </a:xfrm>
        </p:grpSpPr>
        <p:sp>
          <p:nvSpPr>
            <p:cNvPr id="14" name="Freeform 14"/>
            <p:cNvSpPr/>
            <p:nvPr/>
          </p:nvSpPr>
          <p:spPr>
            <a:xfrm>
              <a:off x="0" y="0"/>
              <a:ext cx="4111368" cy="955070"/>
            </a:xfrm>
            <a:custGeom>
              <a:avLst/>
              <a:gdLst/>
              <a:ahLst/>
              <a:cxnLst/>
              <a:rect l="l" t="t" r="r" b="b"/>
              <a:pathLst>
                <a:path w="4111368" h="955070">
                  <a:moveTo>
                    <a:pt x="25293" y="0"/>
                  </a:moveTo>
                  <a:lnTo>
                    <a:pt x="4086075" y="0"/>
                  </a:lnTo>
                  <a:cubicBezTo>
                    <a:pt x="4100044" y="0"/>
                    <a:pt x="4111368" y="11324"/>
                    <a:pt x="4111368" y="25293"/>
                  </a:cubicBezTo>
                  <a:lnTo>
                    <a:pt x="4111368" y="929777"/>
                  </a:lnTo>
                  <a:cubicBezTo>
                    <a:pt x="4111368" y="936485"/>
                    <a:pt x="4108703" y="942919"/>
                    <a:pt x="4103960" y="947662"/>
                  </a:cubicBezTo>
                  <a:cubicBezTo>
                    <a:pt x="4099217" y="952406"/>
                    <a:pt x="4092783" y="955070"/>
                    <a:pt x="4086075" y="955070"/>
                  </a:cubicBezTo>
                  <a:lnTo>
                    <a:pt x="25293" y="955070"/>
                  </a:lnTo>
                  <a:cubicBezTo>
                    <a:pt x="11324" y="955070"/>
                    <a:pt x="0" y="943746"/>
                    <a:pt x="0" y="929777"/>
                  </a:cubicBezTo>
                  <a:lnTo>
                    <a:pt x="0" y="25293"/>
                  </a:lnTo>
                  <a:cubicBezTo>
                    <a:pt x="0" y="18585"/>
                    <a:pt x="2665" y="12152"/>
                    <a:pt x="7408" y="7408"/>
                  </a:cubicBezTo>
                  <a:cubicBezTo>
                    <a:pt x="12152" y="2665"/>
                    <a:pt x="18585" y="0"/>
                    <a:pt x="25293" y="0"/>
                  </a:cubicBezTo>
                  <a:close/>
                </a:path>
              </a:pathLst>
            </a:custGeom>
            <a:solidFill>
              <a:srgbClr val="C2D1E1"/>
            </a:solidFill>
          </p:spPr>
          <p:txBody>
            <a:bodyPr/>
            <a:lstStyle/>
            <a:p>
              <a:endParaRPr lang="en-US" dirty="0"/>
            </a:p>
          </p:txBody>
        </p:sp>
        <p:sp>
          <p:nvSpPr>
            <p:cNvPr id="15" name="TextBox 15"/>
            <p:cNvSpPr txBox="1"/>
            <p:nvPr/>
          </p:nvSpPr>
          <p:spPr>
            <a:xfrm>
              <a:off x="0" y="-57150"/>
              <a:ext cx="4111369" cy="1012220"/>
            </a:xfrm>
            <a:prstGeom prst="rect">
              <a:avLst/>
            </a:prstGeom>
          </p:spPr>
          <p:txBody>
            <a:bodyPr lIns="50800" tIns="50800" rIns="50800" bIns="50800" rtlCol="0" anchor="ctr"/>
            <a:lstStyle/>
            <a:p>
              <a:pPr algn="ctr">
                <a:lnSpc>
                  <a:spcPts val="3611"/>
                </a:lnSpc>
              </a:pPr>
              <a:endParaRPr/>
            </a:p>
          </p:txBody>
        </p:sp>
      </p:grpSp>
      <p:sp>
        <p:nvSpPr>
          <p:cNvPr id="16" name="TextBox 16"/>
          <p:cNvSpPr txBox="1"/>
          <p:nvPr/>
        </p:nvSpPr>
        <p:spPr>
          <a:xfrm>
            <a:off x="6326379" y="4065404"/>
            <a:ext cx="5635241" cy="1377949"/>
          </a:xfrm>
          <a:prstGeom prst="rect">
            <a:avLst/>
          </a:prstGeom>
        </p:spPr>
        <p:txBody>
          <a:bodyPr lIns="0" tIns="0" rIns="0" bIns="0" rtlCol="0" anchor="t">
            <a:spAutoFit/>
          </a:bodyPr>
          <a:lstStyle/>
          <a:p>
            <a:pPr algn="l">
              <a:lnSpc>
                <a:spcPts val="11200"/>
              </a:lnSpc>
            </a:pPr>
            <a:r>
              <a:rPr lang="en-US" sz="8000" b="1" i="1" dirty="0">
                <a:solidFill>
                  <a:srgbClr val="0F4662"/>
                </a:solidFill>
                <a:latin typeface="Cormorant Garamond Bold Italics"/>
                <a:ea typeface="Cormorant Garamond Bold Italics"/>
                <a:cs typeface="Cormorant Garamond Bold Italics"/>
                <a:sym typeface="Cormorant Garamond Bold Italics"/>
              </a:rPr>
              <a:t>The Solution</a:t>
            </a:r>
          </a:p>
        </p:txBody>
      </p:sp>
      <p:sp>
        <p:nvSpPr>
          <p:cNvPr id="17" name="TextBox 17"/>
          <p:cNvSpPr txBox="1"/>
          <p:nvPr/>
        </p:nvSpPr>
        <p:spPr>
          <a:xfrm>
            <a:off x="2149075" y="5568538"/>
            <a:ext cx="15129981" cy="2027158"/>
          </a:xfrm>
          <a:prstGeom prst="rect">
            <a:avLst/>
          </a:prstGeom>
        </p:spPr>
        <p:txBody>
          <a:bodyPr wrap="square" lIns="0" tIns="0" rIns="0" bIns="0" rtlCol="0" anchor="t">
            <a:spAutoFit/>
          </a:bodyPr>
          <a:lstStyle/>
          <a:p>
            <a:pPr>
              <a:lnSpc>
                <a:spcPts val="4028"/>
              </a:lnSpc>
              <a:spcBef>
                <a:spcPct val="0"/>
              </a:spcBef>
            </a:pPr>
            <a:r>
              <a:rPr lang="en-US" sz="2877" dirty="0">
                <a:solidFill>
                  <a:srgbClr val="000000"/>
                </a:solidFill>
                <a:latin typeface="Garamond "/>
                <a:ea typeface="Quicksand Bold"/>
                <a:cs typeface="Quicksand Bold"/>
                <a:sym typeface="Quicksand Bold"/>
              </a:rPr>
              <a:t>Our system automatically adjusts painting heights for the best view. Using proximity sensors, cameras, and a microcontroller, it detects wheelchair users and adjusts the artwork accordingly. It also includes a Maintenance and Monitoring System to track connectivity, real-time interactions, and system health to ensure reliable operation.</a:t>
            </a:r>
          </a:p>
        </p:txBody>
      </p:sp>
      <p:sp>
        <p:nvSpPr>
          <p:cNvPr id="19" name="Slide Number Placeholder 18">
            <a:extLst>
              <a:ext uri="{FF2B5EF4-FFF2-40B4-BE49-F238E27FC236}">
                <a16:creationId xmlns:a16="http://schemas.microsoft.com/office/drawing/2014/main" id="{6F0B1408-545F-A6AC-885D-381A2490D084}"/>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
        <p:nvSpPr>
          <p:cNvPr id="18" name="Freeform 18"/>
          <p:cNvSpPr/>
          <p:nvPr/>
        </p:nvSpPr>
        <p:spPr>
          <a:xfrm>
            <a:off x="558585" y="6182644"/>
            <a:ext cx="1590486" cy="3276283"/>
          </a:xfrm>
          <a:custGeom>
            <a:avLst/>
            <a:gdLst/>
            <a:ahLst/>
            <a:cxnLst/>
            <a:rect l="l" t="t" r="r" b="b"/>
            <a:pathLst>
              <a:path w="1590486" h="3276283">
                <a:moveTo>
                  <a:pt x="0" y="0"/>
                </a:moveTo>
                <a:lnTo>
                  <a:pt x="1590486" y="0"/>
                </a:lnTo>
                <a:lnTo>
                  <a:pt x="1590486" y="3276282"/>
                </a:lnTo>
                <a:lnTo>
                  <a:pt x="0" y="32762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60729" y="9413683"/>
            <a:ext cx="1708175" cy="931732"/>
          </a:xfrm>
          <a:custGeom>
            <a:avLst/>
            <a:gdLst/>
            <a:ahLst/>
            <a:cxnLst/>
            <a:rect l="l" t="t" r="r" b="b"/>
            <a:pathLst>
              <a:path w="1708175" h="931732">
                <a:moveTo>
                  <a:pt x="0" y="0"/>
                </a:moveTo>
                <a:lnTo>
                  <a:pt x="1708175" y="0"/>
                </a:lnTo>
                <a:lnTo>
                  <a:pt x="1708175" y="931732"/>
                </a:lnTo>
                <a:lnTo>
                  <a:pt x="0" y="93173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flipH="1">
            <a:off x="16660729" y="0"/>
            <a:ext cx="1708175" cy="1028700"/>
          </a:xfrm>
          <a:custGeom>
            <a:avLst/>
            <a:gdLst/>
            <a:ahLst/>
            <a:cxnLst/>
            <a:rect l="l" t="t" r="r" b="b"/>
            <a:pathLst>
              <a:path w="1708175" h="1028700">
                <a:moveTo>
                  <a:pt x="1708175" y="0"/>
                </a:moveTo>
                <a:lnTo>
                  <a:pt x="0" y="0"/>
                </a:lnTo>
                <a:lnTo>
                  <a:pt x="0" y="1028700"/>
                </a:lnTo>
                <a:lnTo>
                  <a:pt x="1708175" y="1028700"/>
                </a:lnTo>
                <a:lnTo>
                  <a:pt x="1708175" y="0"/>
                </a:lnTo>
                <a:close/>
              </a:path>
            </a:pathLst>
          </a:custGeom>
          <a:blipFill>
            <a:blip r:embed="rId4">
              <a:extLst>
                <a:ext uri="{96DAC541-7B7A-43D3-8B79-37D633B846F1}">
                  <asvg:svgBlip xmlns:asvg="http://schemas.microsoft.com/office/drawing/2016/SVG/main" r:embed="rId5"/>
                </a:ext>
              </a:extLst>
            </a:blip>
            <a:stretch>
              <a:fillRect b="-154396"/>
            </a:stretch>
          </a:blipFill>
          <a:ln cap="sq">
            <a:noFill/>
            <a:prstDash val="solid"/>
            <a:miter/>
          </a:ln>
        </p:spPr>
        <p:txBody>
          <a:bodyPr/>
          <a:lstStyle/>
          <a:p>
            <a:endParaRPr lang="en-US"/>
          </a:p>
        </p:txBody>
      </p:sp>
      <p:sp>
        <p:nvSpPr>
          <p:cNvPr id="4" name="Freeform 4"/>
          <p:cNvSpPr/>
          <p:nvPr/>
        </p:nvSpPr>
        <p:spPr>
          <a:xfrm>
            <a:off x="-26177" y="9339127"/>
            <a:ext cx="1363485" cy="1006288"/>
          </a:xfrm>
          <a:custGeom>
            <a:avLst/>
            <a:gdLst/>
            <a:ahLst/>
            <a:cxnLst/>
            <a:rect l="l" t="t" r="r" b="b"/>
            <a:pathLst>
              <a:path w="1363485" h="1006288">
                <a:moveTo>
                  <a:pt x="0" y="0"/>
                </a:moveTo>
                <a:lnTo>
                  <a:pt x="1363485" y="0"/>
                </a:lnTo>
                <a:lnTo>
                  <a:pt x="1363485" y="1006288"/>
                </a:lnTo>
                <a:lnTo>
                  <a:pt x="0" y="1006288"/>
                </a:lnTo>
                <a:lnTo>
                  <a:pt x="0" y="0"/>
                </a:lnTo>
                <a:close/>
              </a:path>
            </a:pathLst>
          </a:custGeom>
          <a:blipFill>
            <a:blip r:embed="rId4">
              <a:extLst>
                <a:ext uri="{96DAC541-7B7A-43D3-8B79-37D633B846F1}">
                  <asvg:svgBlip xmlns:asvg="http://schemas.microsoft.com/office/drawing/2016/SVG/main" r:embed="rId5"/>
                </a:ext>
              </a:extLst>
            </a:blip>
            <a:stretch>
              <a:fillRect l="-244480" t="-615090"/>
            </a:stretch>
          </a:blipFill>
          <a:ln cap="sq">
            <a:noFill/>
            <a:prstDash val="solid"/>
            <a:miter/>
          </a:ln>
        </p:spPr>
        <p:txBody>
          <a:bodyPr/>
          <a:lstStyle/>
          <a:p>
            <a:endParaRPr lang="en-US"/>
          </a:p>
        </p:txBody>
      </p:sp>
      <p:sp>
        <p:nvSpPr>
          <p:cNvPr id="5" name="Freeform 5"/>
          <p:cNvSpPr/>
          <p:nvPr/>
        </p:nvSpPr>
        <p:spPr>
          <a:xfrm>
            <a:off x="1482290" y="0"/>
            <a:ext cx="15033458" cy="10287000"/>
          </a:xfrm>
          <a:custGeom>
            <a:avLst/>
            <a:gdLst/>
            <a:ahLst/>
            <a:cxnLst/>
            <a:rect l="l" t="t" r="r" b="b"/>
            <a:pathLst>
              <a:path w="15033458" h="10287000">
                <a:moveTo>
                  <a:pt x="0" y="0"/>
                </a:moveTo>
                <a:lnTo>
                  <a:pt x="15033458" y="0"/>
                </a:lnTo>
                <a:lnTo>
                  <a:pt x="15033458" y="10287000"/>
                </a:lnTo>
                <a:lnTo>
                  <a:pt x="0" y="10287000"/>
                </a:lnTo>
                <a:lnTo>
                  <a:pt x="0" y="0"/>
                </a:lnTo>
                <a:close/>
              </a:path>
            </a:pathLst>
          </a:custGeom>
          <a:blipFill>
            <a:blip r:embed="rId6"/>
            <a:stretch>
              <a:fillRect l="-2237" t="-1531" b="-1531"/>
            </a:stretch>
          </a:blipFill>
        </p:spPr>
        <p:txBody>
          <a:bodyPr/>
          <a:lstStyle/>
          <a:p>
            <a:endParaRPr lang="en-US"/>
          </a:p>
        </p:txBody>
      </p:sp>
      <p:sp>
        <p:nvSpPr>
          <p:cNvPr id="6" name="Slide Number Placeholder 5">
            <a:extLst>
              <a:ext uri="{FF2B5EF4-FFF2-40B4-BE49-F238E27FC236}">
                <a16:creationId xmlns:a16="http://schemas.microsoft.com/office/drawing/2014/main" id="{465CFA76-FC2E-EC54-5685-25C2D0DFB5B3}"/>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35425" y="9388426"/>
            <a:ext cx="1647385" cy="898574"/>
          </a:xfrm>
          <a:custGeom>
            <a:avLst/>
            <a:gdLst/>
            <a:ahLst/>
            <a:cxnLst/>
            <a:rect l="l" t="t" r="r" b="b"/>
            <a:pathLst>
              <a:path w="1647385" h="898574">
                <a:moveTo>
                  <a:pt x="1647385" y="0"/>
                </a:moveTo>
                <a:lnTo>
                  <a:pt x="0" y="0"/>
                </a:lnTo>
                <a:lnTo>
                  <a:pt x="0" y="898574"/>
                </a:lnTo>
                <a:lnTo>
                  <a:pt x="1647385" y="898574"/>
                </a:lnTo>
                <a:lnTo>
                  <a:pt x="164738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35425" y="-1"/>
            <a:ext cx="3083426" cy="1831417"/>
          </a:xfrm>
          <a:custGeom>
            <a:avLst/>
            <a:gdLst/>
            <a:ahLst/>
            <a:cxnLst/>
            <a:rect l="l" t="t" r="r" b="b"/>
            <a:pathLst>
              <a:path w="3453247" h="2079620">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b="-154396"/>
            </a:stretch>
          </a:blipFill>
          <a:ln cap="sq">
            <a:noFill/>
            <a:prstDash val="solid"/>
            <a:miter/>
          </a:ln>
        </p:spPr>
        <p:txBody>
          <a:bodyPr/>
          <a:lstStyle/>
          <a:p>
            <a:endParaRPr lang="en-US"/>
          </a:p>
        </p:txBody>
      </p:sp>
      <p:sp>
        <p:nvSpPr>
          <p:cNvPr id="4" name="Freeform 4"/>
          <p:cNvSpPr/>
          <p:nvPr/>
        </p:nvSpPr>
        <p:spPr>
          <a:xfrm>
            <a:off x="14859000" y="9346049"/>
            <a:ext cx="3429000" cy="940951"/>
          </a:xfrm>
          <a:custGeom>
            <a:avLst/>
            <a:gdLst/>
            <a:ahLst/>
            <a:cxnLst/>
            <a:rect l="l" t="t" r="r" b="b"/>
            <a:pathLst>
              <a:path w="4412784" h="940951">
                <a:moveTo>
                  <a:pt x="0" y="0"/>
                </a:moveTo>
                <a:lnTo>
                  <a:pt x="4412785" y="0"/>
                </a:lnTo>
                <a:lnTo>
                  <a:pt x="4412785" y="940951"/>
                </a:lnTo>
                <a:lnTo>
                  <a:pt x="0" y="940951"/>
                </a:lnTo>
                <a:lnTo>
                  <a:pt x="0" y="0"/>
                </a:lnTo>
                <a:close/>
              </a:path>
            </a:pathLst>
          </a:custGeom>
          <a:blipFill>
            <a:blip r:embed="rId4">
              <a:extLst>
                <a:ext uri="{96DAC541-7B7A-43D3-8B79-37D633B846F1}">
                  <asvg:svgBlip xmlns:asvg="http://schemas.microsoft.com/office/drawing/2016/SVG/main" r:embed="rId5"/>
                </a:ext>
              </a:extLst>
            </a:blip>
            <a:stretch>
              <a:fillRect t="-657801" r="-6439" b="-6943"/>
            </a:stretch>
          </a:blipFill>
          <a:ln cap="sq">
            <a:noFill/>
            <a:prstDash val="solid"/>
            <a:miter/>
          </a:ln>
        </p:spPr>
        <p:txBody>
          <a:bodyPr/>
          <a:lstStyle/>
          <a:p>
            <a:endParaRPr lang="en-US"/>
          </a:p>
        </p:txBody>
      </p:sp>
      <p:sp>
        <p:nvSpPr>
          <p:cNvPr id="7" name="Freeform 7"/>
          <p:cNvSpPr/>
          <p:nvPr/>
        </p:nvSpPr>
        <p:spPr>
          <a:xfrm>
            <a:off x="6956700" y="3140765"/>
            <a:ext cx="3855809" cy="2819399"/>
          </a:xfrm>
          <a:custGeom>
            <a:avLst/>
            <a:gdLst/>
            <a:ahLst/>
            <a:cxnLst/>
            <a:rect l="l" t="t" r="r" b="b"/>
            <a:pathLst>
              <a:path w="2338063" h="1670652">
                <a:moveTo>
                  <a:pt x="0" y="0"/>
                </a:moveTo>
                <a:lnTo>
                  <a:pt x="2338063" y="0"/>
                </a:lnTo>
                <a:lnTo>
                  <a:pt x="2338063" y="1670652"/>
                </a:lnTo>
                <a:lnTo>
                  <a:pt x="0" y="1670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6831657" y="453467"/>
            <a:ext cx="4624685" cy="1377949"/>
          </a:xfrm>
          <a:prstGeom prst="rect">
            <a:avLst/>
          </a:prstGeom>
        </p:spPr>
        <p:txBody>
          <a:bodyPr lIns="0" tIns="0" rIns="0" bIns="0" rtlCol="0" anchor="t">
            <a:spAutoFit/>
          </a:bodyPr>
          <a:lstStyle/>
          <a:p>
            <a:pPr algn="ctr">
              <a:lnSpc>
                <a:spcPts val="11200"/>
              </a:lnSpc>
              <a:spcBef>
                <a:spcPct val="0"/>
              </a:spcBef>
            </a:pPr>
            <a:r>
              <a:rPr lang="en-US" sz="8000" b="1" i="1">
                <a:solidFill>
                  <a:srgbClr val="0F4662"/>
                </a:solidFill>
                <a:latin typeface="Cormorant Garamond Bold Italics"/>
                <a:ea typeface="Cormorant Garamond Bold Italics"/>
                <a:cs typeface="Cormorant Garamond Bold Italics"/>
                <a:sym typeface="Cormorant Garamond Bold Italics"/>
              </a:rPr>
              <a:t>Project Flow</a:t>
            </a:r>
          </a:p>
        </p:txBody>
      </p:sp>
      <p:sp>
        <p:nvSpPr>
          <p:cNvPr id="9" name="TextBox 9"/>
          <p:cNvSpPr txBox="1"/>
          <p:nvPr/>
        </p:nvSpPr>
        <p:spPr>
          <a:xfrm>
            <a:off x="782089" y="6137199"/>
            <a:ext cx="4889948"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Garamond "/>
                <a:ea typeface="Cormorant Garamond Bold Italics"/>
                <a:cs typeface="Cormorant Garamond Bold Italics"/>
                <a:sym typeface="Cormorant Garamond Bold Italics"/>
              </a:rPr>
              <a:t>Research</a:t>
            </a:r>
          </a:p>
        </p:txBody>
      </p:sp>
      <p:sp>
        <p:nvSpPr>
          <p:cNvPr id="11" name="TextBox 11"/>
          <p:cNvSpPr txBox="1"/>
          <p:nvPr/>
        </p:nvSpPr>
        <p:spPr>
          <a:xfrm>
            <a:off x="6823419" y="6205332"/>
            <a:ext cx="4412783" cy="684418"/>
          </a:xfrm>
          <a:prstGeom prst="rect">
            <a:avLst/>
          </a:prstGeom>
        </p:spPr>
        <p:txBody>
          <a:bodyPr wrap="square" lIns="0" tIns="0" rIns="0" bIns="0" rtlCol="0" anchor="t">
            <a:spAutoFit/>
          </a:bodyPr>
          <a:lstStyle/>
          <a:p>
            <a:pPr algn="ctr">
              <a:lnSpc>
                <a:spcPts val="5599"/>
              </a:lnSpc>
              <a:spcBef>
                <a:spcPct val="0"/>
              </a:spcBef>
            </a:pPr>
            <a:r>
              <a:rPr lang="en-US" sz="3999">
                <a:solidFill>
                  <a:srgbClr val="000000"/>
                </a:solidFill>
                <a:latin typeface="Garamond "/>
                <a:ea typeface="Cormorant Garamond Bold Italics"/>
                <a:cs typeface="Cormorant Garamond Bold Italics"/>
                <a:sym typeface="Cormorant Garamond Bold Italics"/>
              </a:rPr>
              <a:t>System Development</a:t>
            </a:r>
          </a:p>
        </p:txBody>
      </p:sp>
      <p:sp>
        <p:nvSpPr>
          <p:cNvPr id="12" name="TextBox 12"/>
          <p:cNvSpPr txBox="1"/>
          <p:nvPr/>
        </p:nvSpPr>
        <p:spPr>
          <a:xfrm>
            <a:off x="12430794" y="6134090"/>
            <a:ext cx="4856411" cy="682559"/>
          </a:xfrm>
          <a:prstGeom prst="rect">
            <a:avLst/>
          </a:prstGeom>
        </p:spPr>
        <p:txBody>
          <a:bodyPr wrap="square" lIns="0" tIns="0" rIns="0" bIns="0" rtlCol="0" anchor="t">
            <a:spAutoFit/>
          </a:bodyPr>
          <a:lstStyle/>
          <a:p>
            <a:pPr algn="ctr">
              <a:lnSpc>
                <a:spcPts val="5599"/>
              </a:lnSpc>
              <a:spcBef>
                <a:spcPct val="0"/>
              </a:spcBef>
            </a:pPr>
            <a:r>
              <a:rPr lang="en-US" sz="3999">
                <a:solidFill>
                  <a:srgbClr val="000000"/>
                </a:solidFill>
                <a:latin typeface="Garamond "/>
                <a:ea typeface="Cormorant Garamond Bold Italics"/>
                <a:cs typeface="Cormorant Garamond Bold Italics"/>
                <a:sym typeface="Cormorant Garamond Bold Italics"/>
              </a:rPr>
              <a:t>Testing</a:t>
            </a:r>
          </a:p>
        </p:txBody>
      </p:sp>
      <p:pic>
        <p:nvPicPr>
          <p:cNvPr id="18" name="Graphic 17" descr="Aspiration outline">
            <a:extLst>
              <a:ext uri="{FF2B5EF4-FFF2-40B4-BE49-F238E27FC236}">
                <a16:creationId xmlns:a16="http://schemas.microsoft.com/office/drawing/2014/main" id="{FD9585FE-15B2-C435-4395-EC7A2FD60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912991" y="2593674"/>
            <a:ext cx="3658450" cy="3658450"/>
          </a:xfrm>
          <a:prstGeom prst="rect">
            <a:avLst/>
          </a:prstGeom>
        </p:spPr>
      </p:pic>
      <p:pic>
        <p:nvPicPr>
          <p:cNvPr id="1026" name="Picture 2" descr="Research - Free marketing icons">
            <a:extLst>
              <a:ext uri="{FF2B5EF4-FFF2-40B4-BE49-F238E27FC236}">
                <a16:creationId xmlns:a16="http://schemas.microsoft.com/office/drawing/2014/main" id="{A2C07D31-674E-0ED4-2E10-6B8748D9ED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5845" y="2895599"/>
            <a:ext cx="3309733" cy="330973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C21AB7F-C91B-29F0-77C3-BF3EC146376E}"/>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E9D4C-898F-441D-C728-7FB0E54D68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37392EB-31D8-3C84-9E21-50E4E48911F5}"/>
              </a:ext>
            </a:extLst>
          </p:cNvPr>
          <p:cNvSpPr/>
          <p:nvPr/>
        </p:nvSpPr>
        <p:spPr>
          <a:xfrm flipH="1">
            <a:off x="-35425" y="9388426"/>
            <a:ext cx="1647385" cy="898574"/>
          </a:xfrm>
          <a:custGeom>
            <a:avLst/>
            <a:gdLst/>
            <a:ahLst/>
            <a:cxnLst/>
            <a:rect l="l" t="t" r="r" b="b"/>
            <a:pathLst>
              <a:path w="1647385" h="898574">
                <a:moveTo>
                  <a:pt x="1647385" y="0"/>
                </a:moveTo>
                <a:lnTo>
                  <a:pt x="0" y="0"/>
                </a:lnTo>
                <a:lnTo>
                  <a:pt x="0" y="898574"/>
                </a:lnTo>
                <a:lnTo>
                  <a:pt x="1647385" y="898574"/>
                </a:lnTo>
                <a:lnTo>
                  <a:pt x="164738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622CD290-0173-4EFD-0A96-E3694E039A93}"/>
              </a:ext>
            </a:extLst>
          </p:cNvPr>
          <p:cNvSpPr/>
          <p:nvPr/>
        </p:nvSpPr>
        <p:spPr>
          <a:xfrm>
            <a:off x="-35425" y="-1"/>
            <a:ext cx="3083426" cy="1831417"/>
          </a:xfrm>
          <a:custGeom>
            <a:avLst/>
            <a:gdLst/>
            <a:ahLst/>
            <a:cxnLst/>
            <a:rect l="l" t="t" r="r" b="b"/>
            <a:pathLst>
              <a:path w="3453247" h="2079620">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b="-154396"/>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4A1BF060-D7D3-D078-5EEE-4EFF63AE13A9}"/>
              </a:ext>
            </a:extLst>
          </p:cNvPr>
          <p:cNvSpPr/>
          <p:nvPr/>
        </p:nvSpPr>
        <p:spPr>
          <a:xfrm>
            <a:off x="14859000" y="9346049"/>
            <a:ext cx="3429000" cy="940951"/>
          </a:xfrm>
          <a:custGeom>
            <a:avLst/>
            <a:gdLst/>
            <a:ahLst/>
            <a:cxnLst/>
            <a:rect l="l" t="t" r="r" b="b"/>
            <a:pathLst>
              <a:path w="4412784" h="940951">
                <a:moveTo>
                  <a:pt x="0" y="0"/>
                </a:moveTo>
                <a:lnTo>
                  <a:pt x="4412785" y="0"/>
                </a:lnTo>
                <a:lnTo>
                  <a:pt x="4412785" y="940951"/>
                </a:lnTo>
                <a:lnTo>
                  <a:pt x="0" y="940951"/>
                </a:lnTo>
                <a:lnTo>
                  <a:pt x="0" y="0"/>
                </a:lnTo>
                <a:close/>
              </a:path>
            </a:pathLst>
          </a:custGeom>
          <a:blipFill>
            <a:blip r:embed="rId4">
              <a:extLst>
                <a:ext uri="{96DAC541-7B7A-43D3-8B79-37D633B846F1}">
                  <asvg:svgBlip xmlns:asvg="http://schemas.microsoft.com/office/drawing/2016/SVG/main" r:embed="rId5"/>
                </a:ext>
              </a:extLst>
            </a:blip>
            <a:stretch>
              <a:fillRect t="-657801" r="-6439" b="-6943"/>
            </a:stretch>
          </a:blipFill>
          <a:ln cap="sq">
            <a:noFill/>
            <a:prstDash val="solid"/>
            <a:miter/>
          </a:ln>
        </p:spPr>
        <p:txBody>
          <a:bodyPr/>
          <a:lstStyle/>
          <a:p>
            <a:endParaRPr lang="en-US"/>
          </a:p>
        </p:txBody>
      </p:sp>
      <p:sp>
        <p:nvSpPr>
          <p:cNvPr id="8" name="TextBox 8">
            <a:extLst>
              <a:ext uri="{FF2B5EF4-FFF2-40B4-BE49-F238E27FC236}">
                <a16:creationId xmlns:a16="http://schemas.microsoft.com/office/drawing/2014/main" id="{5E128A53-6808-FE4D-F2D8-29C0C45BDF1C}"/>
              </a:ext>
            </a:extLst>
          </p:cNvPr>
          <p:cNvSpPr txBox="1"/>
          <p:nvPr/>
        </p:nvSpPr>
        <p:spPr>
          <a:xfrm>
            <a:off x="6831657" y="453467"/>
            <a:ext cx="4624685" cy="1377949"/>
          </a:xfrm>
          <a:prstGeom prst="rect">
            <a:avLst/>
          </a:prstGeom>
        </p:spPr>
        <p:txBody>
          <a:bodyPr lIns="0" tIns="0" rIns="0" bIns="0" rtlCol="0" anchor="t">
            <a:spAutoFit/>
          </a:bodyPr>
          <a:lstStyle/>
          <a:p>
            <a:pPr algn="ctr">
              <a:lnSpc>
                <a:spcPts val="11200"/>
              </a:lnSpc>
              <a:spcBef>
                <a:spcPct val="0"/>
              </a:spcBef>
            </a:pPr>
            <a:r>
              <a:rPr lang="en-US" sz="8000" b="1" i="1">
                <a:solidFill>
                  <a:srgbClr val="0F4662"/>
                </a:solidFill>
                <a:latin typeface="Cormorant Garamond Bold Italics"/>
                <a:ea typeface="Cormorant Garamond Bold Italics"/>
                <a:cs typeface="Cormorant Garamond Bold Italics"/>
                <a:sym typeface="Cormorant Garamond Bold Italics"/>
              </a:rPr>
              <a:t>Project Flow</a:t>
            </a:r>
          </a:p>
        </p:txBody>
      </p:sp>
      <p:sp>
        <p:nvSpPr>
          <p:cNvPr id="9" name="TextBox 9">
            <a:extLst>
              <a:ext uri="{FF2B5EF4-FFF2-40B4-BE49-F238E27FC236}">
                <a16:creationId xmlns:a16="http://schemas.microsoft.com/office/drawing/2014/main" id="{9BB3B0AC-8E97-C58F-369A-25C1755A3909}"/>
              </a:ext>
            </a:extLst>
          </p:cNvPr>
          <p:cNvSpPr txBox="1"/>
          <p:nvPr/>
        </p:nvSpPr>
        <p:spPr>
          <a:xfrm>
            <a:off x="782089" y="6137199"/>
            <a:ext cx="4889948"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Garamond "/>
                <a:ea typeface="Cormorant Garamond Bold Italics"/>
                <a:cs typeface="Cormorant Garamond Bold Italics"/>
                <a:sym typeface="Cormorant Garamond Bold Italics"/>
              </a:rPr>
              <a:t>Research</a:t>
            </a:r>
          </a:p>
        </p:txBody>
      </p:sp>
      <p:sp>
        <p:nvSpPr>
          <p:cNvPr id="11" name="TextBox 11">
            <a:extLst>
              <a:ext uri="{FF2B5EF4-FFF2-40B4-BE49-F238E27FC236}">
                <a16:creationId xmlns:a16="http://schemas.microsoft.com/office/drawing/2014/main" id="{DE48FF95-0BF5-A7C9-C58D-5C2BF765C98F}"/>
              </a:ext>
            </a:extLst>
          </p:cNvPr>
          <p:cNvSpPr txBox="1"/>
          <p:nvPr/>
        </p:nvSpPr>
        <p:spPr>
          <a:xfrm>
            <a:off x="6481956" y="6205332"/>
            <a:ext cx="5110087" cy="682559"/>
          </a:xfrm>
          <a:prstGeom prst="rect">
            <a:avLst/>
          </a:prstGeom>
        </p:spPr>
        <p:txBody>
          <a:bodyPr wrap="square" lIns="0" tIns="0" rIns="0" bIns="0" rtlCol="0" anchor="t">
            <a:spAutoFit/>
          </a:bodyPr>
          <a:lstStyle/>
          <a:p>
            <a:pPr algn="ctr">
              <a:lnSpc>
                <a:spcPts val="5599"/>
              </a:lnSpc>
              <a:spcBef>
                <a:spcPct val="0"/>
              </a:spcBef>
            </a:pPr>
            <a:r>
              <a:rPr lang="en-US" sz="3999">
                <a:solidFill>
                  <a:srgbClr val="000000"/>
                </a:solidFill>
                <a:latin typeface="Garamond "/>
                <a:ea typeface="Cormorant Garamond Bold Italics"/>
                <a:cs typeface="Cormorant Garamond Bold Italics"/>
                <a:sym typeface="Cormorant Garamond Bold Italics"/>
              </a:rPr>
              <a:t>System Development</a:t>
            </a:r>
          </a:p>
        </p:txBody>
      </p:sp>
      <p:sp>
        <p:nvSpPr>
          <p:cNvPr id="12" name="TextBox 12">
            <a:extLst>
              <a:ext uri="{FF2B5EF4-FFF2-40B4-BE49-F238E27FC236}">
                <a16:creationId xmlns:a16="http://schemas.microsoft.com/office/drawing/2014/main" id="{7EFBAD5C-3CA9-2369-2A5D-A3FF3CEDE851}"/>
              </a:ext>
            </a:extLst>
          </p:cNvPr>
          <p:cNvSpPr txBox="1"/>
          <p:nvPr/>
        </p:nvSpPr>
        <p:spPr>
          <a:xfrm>
            <a:off x="12430794" y="6134090"/>
            <a:ext cx="4856411" cy="682559"/>
          </a:xfrm>
          <a:prstGeom prst="rect">
            <a:avLst/>
          </a:prstGeom>
        </p:spPr>
        <p:txBody>
          <a:bodyPr wrap="square" lIns="0" tIns="0" rIns="0" bIns="0" rtlCol="0" anchor="t">
            <a:spAutoFit/>
          </a:bodyPr>
          <a:lstStyle/>
          <a:p>
            <a:pPr algn="ctr">
              <a:lnSpc>
                <a:spcPts val="5599"/>
              </a:lnSpc>
              <a:spcBef>
                <a:spcPct val="0"/>
              </a:spcBef>
            </a:pPr>
            <a:r>
              <a:rPr lang="en-US" sz="3999">
                <a:solidFill>
                  <a:srgbClr val="000000"/>
                </a:solidFill>
                <a:latin typeface="Garamond "/>
                <a:ea typeface="Cormorant Garamond Bold Italics"/>
                <a:cs typeface="Cormorant Garamond Bold Italics"/>
                <a:sym typeface="Cormorant Garamond Bold Italics"/>
              </a:rPr>
              <a:t>Testing</a:t>
            </a:r>
          </a:p>
        </p:txBody>
      </p:sp>
      <p:pic>
        <p:nvPicPr>
          <p:cNvPr id="18" name="Graphic 17" descr="Aspiration outline">
            <a:extLst>
              <a:ext uri="{FF2B5EF4-FFF2-40B4-BE49-F238E27FC236}">
                <a16:creationId xmlns:a16="http://schemas.microsoft.com/office/drawing/2014/main" id="{34A1E459-56A4-3FD4-5F66-60B0427815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12991" y="2593674"/>
            <a:ext cx="3658450" cy="3658450"/>
          </a:xfrm>
          <a:prstGeom prst="rect">
            <a:avLst/>
          </a:prstGeom>
        </p:spPr>
      </p:pic>
      <p:pic>
        <p:nvPicPr>
          <p:cNvPr id="1026" name="Picture 2">
            <a:extLst>
              <a:ext uri="{FF2B5EF4-FFF2-40B4-BE49-F238E27FC236}">
                <a16:creationId xmlns:a16="http://schemas.microsoft.com/office/drawing/2014/main" id="{46CF4BA7-A8C5-ACA3-2094-88F788CE87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2055845" y="2895599"/>
            <a:ext cx="3309733" cy="330973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7">
            <a:extLst>
              <a:ext uri="{FF2B5EF4-FFF2-40B4-BE49-F238E27FC236}">
                <a16:creationId xmlns:a16="http://schemas.microsoft.com/office/drawing/2014/main" id="{81D1B30D-47BE-4A4B-854E-5557C4116EE4}"/>
              </a:ext>
            </a:extLst>
          </p:cNvPr>
          <p:cNvSpPr/>
          <p:nvPr/>
        </p:nvSpPr>
        <p:spPr>
          <a:xfrm>
            <a:off x="6956700" y="3140765"/>
            <a:ext cx="3855809" cy="2819399"/>
          </a:xfrm>
          <a:custGeom>
            <a:avLst/>
            <a:gdLst/>
            <a:ahLst/>
            <a:cxnLst/>
            <a:rect l="l" t="t" r="r" b="b"/>
            <a:pathLst>
              <a:path w="2338063" h="1670652">
                <a:moveTo>
                  <a:pt x="0" y="0"/>
                </a:moveTo>
                <a:lnTo>
                  <a:pt x="2338063" y="0"/>
                </a:lnTo>
                <a:lnTo>
                  <a:pt x="2338063" y="1670652"/>
                </a:lnTo>
                <a:lnTo>
                  <a:pt x="0" y="16706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Slide Number Placeholder 5">
            <a:extLst>
              <a:ext uri="{FF2B5EF4-FFF2-40B4-BE49-F238E27FC236}">
                <a16:creationId xmlns:a16="http://schemas.microsoft.com/office/drawing/2014/main" id="{DE60AA16-3A76-B788-0E0F-F41AADBE629F}"/>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4249895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35426" y="9048327"/>
            <a:ext cx="2270900" cy="1238673"/>
          </a:xfrm>
          <a:custGeom>
            <a:avLst/>
            <a:gdLst/>
            <a:ahLst/>
            <a:cxnLst/>
            <a:rect l="l" t="t" r="r" b="b"/>
            <a:pathLst>
              <a:path w="2270900" h="1238673">
                <a:moveTo>
                  <a:pt x="2270900" y="0"/>
                </a:moveTo>
                <a:lnTo>
                  <a:pt x="0" y="0"/>
                </a:lnTo>
                <a:lnTo>
                  <a:pt x="0" y="1238673"/>
                </a:lnTo>
                <a:lnTo>
                  <a:pt x="2270900" y="1238673"/>
                </a:lnTo>
                <a:lnTo>
                  <a:pt x="227090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142" y="0"/>
            <a:ext cx="3453247" cy="2079620"/>
          </a:xfrm>
          <a:custGeom>
            <a:avLst/>
            <a:gdLst/>
            <a:ahLst/>
            <a:cxnLst/>
            <a:rect l="l" t="t" r="r" b="b"/>
            <a:pathLst>
              <a:path w="3453247" h="2079620">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b="-154396"/>
            </a:stretch>
          </a:blipFill>
          <a:ln cap="sq">
            <a:noFill/>
            <a:prstDash val="solid"/>
            <a:miter/>
          </a:ln>
        </p:spPr>
        <p:txBody>
          <a:bodyPr/>
          <a:lstStyle/>
          <a:p>
            <a:endParaRPr lang="en-US"/>
          </a:p>
        </p:txBody>
      </p:sp>
      <p:sp>
        <p:nvSpPr>
          <p:cNvPr id="4" name="TextBox 4"/>
          <p:cNvSpPr txBox="1"/>
          <p:nvPr/>
        </p:nvSpPr>
        <p:spPr>
          <a:xfrm>
            <a:off x="1097487" y="1868887"/>
            <a:ext cx="12087656" cy="6976333"/>
          </a:xfrm>
          <a:prstGeom prst="rect">
            <a:avLst/>
          </a:prstGeom>
        </p:spPr>
        <p:txBody>
          <a:bodyPr wrap="square" lIns="0" tIns="0" rIns="0" bIns="0" rtlCol="0" anchor="t">
            <a:spAutoFit/>
          </a:bodyPr>
          <a:lstStyle/>
          <a:p>
            <a:pPr marL="457200" indent="-457200" algn="l">
              <a:lnSpc>
                <a:spcPts val="4200"/>
              </a:lnSpc>
              <a:spcBef>
                <a:spcPct val="0"/>
              </a:spcBef>
              <a:buFont typeface="Arial" panose="020B0604020202020204" pitchFamily="34" charset="0"/>
              <a:buChar char="•"/>
            </a:pPr>
            <a:r>
              <a:rPr lang="en-US" sz="3200" b="1" dirty="0">
                <a:solidFill>
                  <a:srgbClr val="000000"/>
                </a:solidFill>
                <a:latin typeface="Garamond "/>
                <a:ea typeface="Cormorant Garamond Bold Italics"/>
                <a:cs typeface="Cormorant Garamond Bold Italics"/>
                <a:sym typeface="Cormorant Garamond Bold Italics"/>
              </a:rPr>
              <a:t>Planning and Defining System Components: </a:t>
            </a:r>
          </a:p>
          <a:p>
            <a:pPr algn="l">
              <a:lnSpc>
                <a:spcPts val="4200"/>
              </a:lnSpc>
              <a:spcBef>
                <a:spcPct val="0"/>
              </a:spcBef>
            </a:pPr>
            <a:r>
              <a:rPr lang="en-US" sz="3000" dirty="0">
                <a:solidFill>
                  <a:srgbClr val="000000"/>
                </a:solidFill>
                <a:latin typeface="Garamond "/>
                <a:ea typeface="Cormorant Garamond Bold Italics"/>
                <a:cs typeface="Cormorant Garamond Bold Italics"/>
                <a:sym typeface="Cormorant Garamond Bold Italics"/>
              </a:rPr>
              <a:t>Developed a clear plan to structure the project and define all necessary system components.</a:t>
            </a:r>
          </a:p>
          <a:p>
            <a:pPr algn="l">
              <a:lnSpc>
                <a:spcPts val="4200"/>
              </a:lnSpc>
              <a:spcBef>
                <a:spcPct val="0"/>
              </a:spcBef>
            </a:pPr>
            <a:r>
              <a:rPr lang="en-US" sz="3000" dirty="0">
                <a:solidFill>
                  <a:srgbClr val="000000"/>
                </a:solidFill>
                <a:latin typeface="Garamond "/>
                <a:ea typeface="Cormorant Garamond Bold Italics"/>
                <a:cs typeface="Cormorant Garamond Bold Italics"/>
                <a:sym typeface="Cormorant Garamond Bold Italics"/>
              </a:rPr>
              <a:t>Identified key areas of focus, including accessibility needs, system scalability, and real-time functionality.</a:t>
            </a:r>
          </a:p>
          <a:p>
            <a:pPr algn="l">
              <a:lnSpc>
                <a:spcPts val="4200"/>
              </a:lnSpc>
              <a:spcBef>
                <a:spcPct val="0"/>
              </a:spcBef>
            </a:pPr>
            <a:endParaRPr lang="en-US" sz="3000" dirty="0">
              <a:solidFill>
                <a:srgbClr val="000000"/>
              </a:solidFill>
              <a:latin typeface="Garamond "/>
              <a:ea typeface="Cormorant Garamond Bold Italics"/>
              <a:cs typeface="Cormorant Garamond Bold Italics"/>
              <a:sym typeface="Cormorant Garamond Bold Italics"/>
            </a:endParaRPr>
          </a:p>
          <a:p>
            <a:pPr marL="457200" indent="-457200" algn="l">
              <a:lnSpc>
                <a:spcPts val="4200"/>
              </a:lnSpc>
              <a:spcBef>
                <a:spcPct val="0"/>
              </a:spcBef>
              <a:buFont typeface="Arial" panose="020B0604020202020204" pitchFamily="34" charset="0"/>
              <a:buChar char="•"/>
            </a:pPr>
            <a:r>
              <a:rPr lang="en-US" sz="3200" b="1" dirty="0">
                <a:solidFill>
                  <a:srgbClr val="000000"/>
                </a:solidFill>
                <a:latin typeface="Garamond "/>
                <a:ea typeface="Cormorant Garamond Bold Italics"/>
                <a:cs typeface="Cormorant Garamond Bold Italics"/>
                <a:sym typeface="Cormorant Garamond Bold Italics"/>
              </a:rPr>
              <a:t>Collaboration with the Mechanical Department:</a:t>
            </a:r>
          </a:p>
          <a:p>
            <a:pPr algn="l">
              <a:lnSpc>
                <a:spcPts val="4200"/>
              </a:lnSpc>
              <a:spcBef>
                <a:spcPct val="0"/>
              </a:spcBef>
            </a:pPr>
            <a:r>
              <a:rPr lang="en-US" sz="3000" dirty="0">
                <a:solidFill>
                  <a:srgbClr val="000000"/>
                </a:solidFill>
                <a:latin typeface="Garamond "/>
                <a:ea typeface="Cormorant Garamond Bold Italics"/>
                <a:cs typeface="Cormorant Garamond Bold Italics"/>
                <a:sym typeface="Cormorant Garamond Bold Italics"/>
              </a:rPr>
              <a:t>Established a collaborative workflow with the mechanical team to design and integrate physical components.</a:t>
            </a:r>
          </a:p>
          <a:p>
            <a:pPr algn="l">
              <a:lnSpc>
                <a:spcPts val="4200"/>
              </a:lnSpc>
              <a:spcBef>
                <a:spcPct val="0"/>
              </a:spcBef>
            </a:pPr>
            <a:endParaRPr lang="en-US" sz="3000" dirty="0">
              <a:solidFill>
                <a:srgbClr val="000000"/>
              </a:solidFill>
              <a:latin typeface="Garamond "/>
              <a:ea typeface="Cormorant Garamond Bold Italics"/>
              <a:cs typeface="Cormorant Garamond Bold Italics"/>
              <a:sym typeface="Cormorant Garamond Bold Italics"/>
            </a:endParaRPr>
          </a:p>
          <a:p>
            <a:pPr marL="457200" indent="-457200" algn="l">
              <a:lnSpc>
                <a:spcPts val="4200"/>
              </a:lnSpc>
              <a:spcBef>
                <a:spcPct val="0"/>
              </a:spcBef>
              <a:buFont typeface="Arial" panose="020B0604020202020204" pitchFamily="34" charset="0"/>
              <a:buChar char="•"/>
            </a:pPr>
            <a:r>
              <a:rPr lang="en-US" sz="3200" b="1" dirty="0">
                <a:solidFill>
                  <a:srgbClr val="000000"/>
                </a:solidFill>
                <a:latin typeface="Garamond "/>
                <a:ea typeface="Cormorant Garamond Bold Italics"/>
                <a:cs typeface="Cormorant Garamond Bold Italics"/>
                <a:sym typeface="Cormorant Garamond Bold Italics"/>
              </a:rPr>
              <a:t>Addressing Challenges:</a:t>
            </a:r>
          </a:p>
          <a:p>
            <a:pPr algn="l">
              <a:lnSpc>
                <a:spcPts val="4200"/>
              </a:lnSpc>
              <a:spcBef>
                <a:spcPct val="0"/>
              </a:spcBef>
            </a:pPr>
            <a:r>
              <a:rPr lang="en-US" sz="3000" dirty="0">
                <a:solidFill>
                  <a:srgbClr val="000000"/>
                </a:solidFill>
                <a:latin typeface="Garamond "/>
                <a:ea typeface="Cormorant Garamond Bold Italics"/>
                <a:cs typeface="Cormorant Garamond Bold Italics"/>
                <a:sym typeface="Cormorant Garamond Bold Italics"/>
              </a:rPr>
              <a:t>Recognized potential integration and compatibility issues early on and planned solutions to address them efficiently</a:t>
            </a:r>
            <a:r>
              <a:rPr lang="en-US" sz="3000" dirty="0">
                <a:solidFill>
                  <a:srgbClr val="000000"/>
                </a:solidFill>
                <a:latin typeface="Cormorant Garamond Bold Italics"/>
                <a:ea typeface="Cormorant Garamond Bold Italics"/>
                <a:cs typeface="Cormorant Garamond Bold Italics"/>
                <a:sym typeface="Cormorant Garamond Bold Italics"/>
              </a:rPr>
              <a:t>.</a:t>
            </a:r>
          </a:p>
        </p:txBody>
      </p:sp>
      <p:sp>
        <p:nvSpPr>
          <p:cNvPr id="5" name="TextBox 5"/>
          <p:cNvSpPr txBox="1"/>
          <p:nvPr/>
        </p:nvSpPr>
        <p:spPr>
          <a:xfrm>
            <a:off x="4648200" y="350835"/>
            <a:ext cx="8337798" cy="1377949"/>
          </a:xfrm>
          <a:prstGeom prst="rect">
            <a:avLst/>
          </a:prstGeom>
        </p:spPr>
        <p:txBody>
          <a:bodyPr lIns="0" tIns="0" rIns="0" bIns="0" rtlCol="0" anchor="t">
            <a:spAutoFit/>
          </a:bodyPr>
          <a:lstStyle/>
          <a:p>
            <a:pPr algn="ctr">
              <a:lnSpc>
                <a:spcPts val="11200"/>
              </a:lnSpc>
              <a:spcBef>
                <a:spcPct val="0"/>
              </a:spcBef>
            </a:pPr>
            <a:r>
              <a:rPr lang="en-US" sz="8000" b="1" i="1" dirty="0">
                <a:solidFill>
                  <a:srgbClr val="0F4662"/>
                </a:solidFill>
                <a:latin typeface="Cormorant Garamond Bold Italics"/>
                <a:ea typeface="Cormorant Garamond Bold Italics"/>
                <a:cs typeface="Cormorant Garamond Bold Italics"/>
                <a:sym typeface="Cormorant Garamond Bold Italics"/>
              </a:rPr>
              <a:t>Research</a:t>
            </a:r>
          </a:p>
        </p:txBody>
      </p:sp>
      <p:sp>
        <p:nvSpPr>
          <p:cNvPr id="6" name="Slide Number Placeholder 5">
            <a:extLst>
              <a:ext uri="{FF2B5EF4-FFF2-40B4-BE49-F238E27FC236}">
                <a16:creationId xmlns:a16="http://schemas.microsoft.com/office/drawing/2014/main" id="{AAFAE6C4-B2D2-B99A-2482-2147EDA0ABD1}"/>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10" name="Picture 9" descr="A rectangular object with a rectangular panel&#10;&#10;Description automatically generated with medium confidence">
            <a:extLst>
              <a:ext uri="{FF2B5EF4-FFF2-40B4-BE49-F238E27FC236}">
                <a16:creationId xmlns:a16="http://schemas.microsoft.com/office/drawing/2014/main" id="{A585D41A-45A5-97F9-9037-3B14BCDFA162}"/>
              </a:ext>
            </a:extLst>
          </p:cNvPr>
          <p:cNvPicPr>
            <a:picLocks noChangeAspect="1"/>
          </p:cNvPicPr>
          <p:nvPr/>
        </p:nvPicPr>
        <p:blipFill>
          <a:blip r:embed="rId6">
            <a:extLst>
              <a:ext uri="{28A0092B-C50C-407E-A947-70E740481C1C}">
                <a14:useLocalDpi xmlns:a14="http://schemas.microsoft.com/office/drawing/2010/main" val="0"/>
              </a:ext>
            </a:extLst>
          </a:blip>
          <a:srcRect l="28017" r="27599"/>
          <a:stretch/>
        </p:blipFill>
        <p:spPr>
          <a:xfrm>
            <a:off x="13512798" y="2079620"/>
            <a:ext cx="4307841" cy="5677852"/>
          </a:xfrm>
          <a:prstGeom prst="rect">
            <a:avLst/>
          </a:prstGeom>
        </p:spPr>
      </p:pic>
      <p:sp>
        <p:nvSpPr>
          <p:cNvPr id="11" name="TextBox 10">
            <a:extLst>
              <a:ext uri="{FF2B5EF4-FFF2-40B4-BE49-F238E27FC236}">
                <a16:creationId xmlns:a16="http://schemas.microsoft.com/office/drawing/2014/main" id="{4E07C7E3-365B-1AEF-2483-BDB7664C19C6}"/>
              </a:ext>
            </a:extLst>
          </p:cNvPr>
          <p:cNvSpPr txBox="1"/>
          <p:nvPr/>
        </p:nvSpPr>
        <p:spPr>
          <a:xfrm>
            <a:off x="14569440" y="7838048"/>
            <a:ext cx="2235200" cy="369332"/>
          </a:xfrm>
          <a:prstGeom prst="rect">
            <a:avLst/>
          </a:prstGeom>
          <a:noFill/>
        </p:spPr>
        <p:txBody>
          <a:bodyPr wrap="square" rtlCol="0">
            <a:spAutoFit/>
          </a:bodyPr>
          <a:lstStyle/>
          <a:p>
            <a:r>
              <a:rPr lang="en-US"/>
              <a:t>The Prototype photo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C5E94-BBA9-F0A8-827E-E31FA0B1CCE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06AC7F-DB65-464A-4B8B-4D39852B6C26}"/>
              </a:ext>
            </a:extLst>
          </p:cNvPr>
          <p:cNvSpPr/>
          <p:nvPr/>
        </p:nvSpPr>
        <p:spPr>
          <a:xfrm flipH="1">
            <a:off x="-35425" y="9388426"/>
            <a:ext cx="1647385" cy="898574"/>
          </a:xfrm>
          <a:custGeom>
            <a:avLst/>
            <a:gdLst/>
            <a:ahLst/>
            <a:cxnLst/>
            <a:rect l="l" t="t" r="r" b="b"/>
            <a:pathLst>
              <a:path w="1647385" h="898574">
                <a:moveTo>
                  <a:pt x="1647385" y="0"/>
                </a:moveTo>
                <a:lnTo>
                  <a:pt x="0" y="0"/>
                </a:lnTo>
                <a:lnTo>
                  <a:pt x="0" y="898574"/>
                </a:lnTo>
                <a:lnTo>
                  <a:pt x="1647385" y="898574"/>
                </a:lnTo>
                <a:lnTo>
                  <a:pt x="164738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C8C50EF0-22B0-9E87-A2C4-CF691DB90CF1}"/>
              </a:ext>
            </a:extLst>
          </p:cNvPr>
          <p:cNvSpPr/>
          <p:nvPr/>
        </p:nvSpPr>
        <p:spPr>
          <a:xfrm>
            <a:off x="-35425" y="-1"/>
            <a:ext cx="3083426" cy="1831417"/>
          </a:xfrm>
          <a:custGeom>
            <a:avLst/>
            <a:gdLst/>
            <a:ahLst/>
            <a:cxnLst/>
            <a:rect l="l" t="t" r="r" b="b"/>
            <a:pathLst>
              <a:path w="3453247" h="2079620">
                <a:moveTo>
                  <a:pt x="0" y="0"/>
                </a:moveTo>
                <a:lnTo>
                  <a:pt x="3453247" y="0"/>
                </a:lnTo>
                <a:lnTo>
                  <a:pt x="3453247" y="2079620"/>
                </a:lnTo>
                <a:lnTo>
                  <a:pt x="0" y="2079620"/>
                </a:lnTo>
                <a:lnTo>
                  <a:pt x="0" y="0"/>
                </a:lnTo>
                <a:close/>
              </a:path>
            </a:pathLst>
          </a:custGeom>
          <a:blipFill>
            <a:blip r:embed="rId4">
              <a:extLst>
                <a:ext uri="{96DAC541-7B7A-43D3-8B79-37D633B846F1}">
                  <asvg:svgBlip xmlns:asvg="http://schemas.microsoft.com/office/drawing/2016/SVG/main" r:embed="rId5"/>
                </a:ext>
              </a:extLst>
            </a:blip>
            <a:stretch>
              <a:fillRect b="-154396"/>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4F47D94D-6EFC-60B2-CEDC-6459D8950810}"/>
              </a:ext>
            </a:extLst>
          </p:cNvPr>
          <p:cNvSpPr/>
          <p:nvPr/>
        </p:nvSpPr>
        <p:spPr>
          <a:xfrm>
            <a:off x="14859000" y="9346049"/>
            <a:ext cx="3429000" cy="940951"/>
          </a:xfrm>
          <a:custGeom>
            <a:avLst/>
            <a:gdLst/>
            <a:ahLst/>
            <a:cxnLst/>
            <a:rect l="l" t="t" r="r" b="b"/>
            <a:pathLst>
              <a:path w="4412784" h="940951">
                <a:moveTo>
                  <a:pt x="0" y="0"/>
                </a:moveTo>
                <a:lnTo>
                  <a:pt x="4412785" y="0"/>
                </a:lnTo>
                <a:lnTo>
                  <a:pt x="4412785" y="940951"/>
                </a:lnTo>
                <a:lnTo>
                  <a:pt x="0" y="940951"/>
                </a:lnTo>
                <a:lnTo>
                  <a:pt x="0" y="0"/>
                </a:lnTo>
                <a:close/>
              </a:path>
            </a:pathLst>
          </a:custGeom>
          <a:blipFill>
            <a:blip r:embed="rId4">
              <a:extLst>
                <a:ext uri="{96DAC541-7B7A-43D3-8B79-37D633B846F1}">
                  <asvg:svgBlip xmlns:asvg="http://schemas.microsoft.com/office/drawing/2016/SVG/main" r:embed="rId5"/>
                </a:ext>
              </a:extLst>
            </a:blip>
            <a:stretch>
              <a:fillRect t="-657801" r="-6439" b="-6943"/>
            </a:stretch>
          </a:blipFill>
          <a:ln cap="sq">
            <a:noFill/>
            <a:prstDash val="solid"/>
            <a:miter/>
          </a:ln>
        </p:spPr>
        <p:txBody>
          <a:bodyPr/>
          <a:lstStyle/>
          <a:p>
            <a:endParaRPr lang="en-US"/>
          </a:p>
        </p:txBody>
      </p:sp>
      <p:sp>
        <p:nvSpPr>
          <p:cNvPr id="8" name="TextBox 8">
            <a:extLst>
              <a:ext uri="{FF2B5EF4-FFF2-40B4-BE49-F238E27FC236}">
                <a16:creationId xmlns:a16="http://schemas.microsoft.com/office/drawing/2014/main" id="{095269D6-8B8A-B367-56C1-D45F238A9BBE}"/>
              </a:ext>
            </a:extLst>
          </p:cNvPr>
          <p:cNvSpPr txBox="1"/>
          <p:nvPr/>
        </p:nvSpPr>
        <p:spPr>
          <a:xfrm>
            <a:off x="6831657" y="453467"/>
            <a:ext cx="4624685" cy="1377949"/>
          </a:xfrm>
          <a:prstGeom prst="rect">
            <a:avLst/>
          </a:prstGeom>
        </p:spPr>
        <p:txBody>
          <a:bodyPr lIns="0" tIns="0" rIns="0" bIns="0" rtlCol="0" anchor="t">
            <a:spAutoFit/>
          </a:bodyPr>
          <a:lstStyle/>
          <a:p>
            <a:pPr algn="ctr">
              <a:lnSpc>
                <a:spcPts val="11200"/>
              </a:lnSpc>
              <a:spcBef>
                <a:spcPct val="0"/>
              </a:spcBef>
            </a:pPr>
            <a:r>
              <a:rPr lang="en-US" sz="8000" b="1" i="1">
                <a:solidFill>
                  <a:srgbClr val="0F4662"/>
                </a:solidFill>
                <a:latin typeface="Cormorant Garamond Bold Italics"/>
                <a:ea typeface="Cormorant Garamond Bold Italics"/>
                <a:cs typeface="Cormorant Garamond Bold Italics"/>
                <a:sym typeface="Cormorant Garamond Bold Italics"/>
              </a:rPr>
              <a:t>Project Flow</a:t>
            </a:r>
          </a:p>
        </p:txBody>
      </p:sp>
      <p:sp>
        <p:nvSpPr>
          <p:cNvPr id="9" name="TextBox 9">
            <a:extLst>
              <a:ext uri="{FF2B5EF4-FFF2-40B4-BE49-F238E27FC236}">
                <a16:creationId xmlns:a16="http://schemas.microsoft.com/office/drawing/2014/main" id="{D7851802-A291-418D-FD87-3CC73882DDA4}"/>
              </a:ext>
            </a:extLst>
          </p:cNvPr>
          <p:cNvSpPr txBox="1"/>
          <p:nvPr/>
        </p:nvSpPr>
        <p:spPr>
          <a:xfrm>
            <a:off x="782089" y="6137199"/>
            <a:ext cx="4889948"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Garamond "/>
                <a:ea typeface="Cormorant Garamond Bold Italics"/>
                <a:cs typeface="Cormorant Garamond Bold Italics"/>
                <a:sym typeface="Cormorant Garamond Bold Italics"/>
              </a:rPr>
              <a:t>Research</a:t>
            </a:r>
          </a:p>
        </p:txBody>
      </p:sp>
      <p:sp>
        <p:nvSpPr>
          <p:cNvPr id="11" name="TextBox 11">
            <a:extLst>
              <a:ext uri="{FF2B5EF4-FFF2-40B4-BE49-F238E27FC236}">
                <a16:creationId xmlns:a16="http://schemas.microsoft.com/office/drawing/2014/main" id="{5B8B6881-8BAA-813B-0BF4-C27C90276487}"/>
              </a:ext>
            </a:extLst>
          </p:cNvPr>
          <p:cNvSpPr txBox="1"/>
          <p:nvPr/>
        </p:nvSpPr>
        <p:spPr>
          <a:xfrm>
            <a:off x="6481956" y="6205332"/>
            <a:ext cx="5110087" cy="682559"/>
          </a:xfrm>
          <a:prstGeom prst="rect">
            <a:avLst/>
          </a:prstGeom>
        </p:spPr>
        <p:txBody>
          <a:bodyPr wrap="square" lIns="0" tIns="0" rIns="0" bIns="0" rtlCol="0" anchor="t">
            <a:spAutoFit/>
          </a:bodyPr>
          <a:lstStyle/>
          <a:p>
            <a:pPr algn="ctr">
              <a:lnSpc>
                <a:spcPts val="5599"/>
              </a:lnSpc>
              <a:spcBef>
                <a:spcPct val="0"/>
              </a:spcBef>
            </a:pPr>
            <a:r>
              <a:rPr lang="en-US" sz="3999" b="1">
                <a:solidFill>
                  <a:srgbClr val="000000"/>
                </a:solidFill>
                <a:latin typeface="Garamond "/>
                <a:ea typeface="Cormorant Garamond Bold Italics"/>
                <a:cs typeface="Cormorant Garamond Bold Italics"/>
                <a:sym typeface="Cormorant Garamond Bold Italics"/>
              </a:rPr>
              <a:t>System Development</a:t>
            </a:r>
          </a:p>
        </p:txBody>
      </p:sp>
      <p:sp>
        <p:nvSpPr>
          <p:cNvPr id="12" name="TextBox 12">
            <a:extLst>
              <a:ext uri="{FF2B5EF4-FFF2-40B4-BE49-F238E27FC236}">
                <a16:creationId xmlns:a16="http://schemas.microsoft.com/office/drawing/2014/main" id="{BAD30DEF-67C4-772B-9043-A054F0AE0CD7}"/>
              </a:ext>
            </a:extLst>
          </p:cNvPr>
          <p:cNvSpPr txBox="1"/>
          <p:nvPr/>
        </p:nvSpPr>
        <p:spPr>
          <a:xfrm>
            <a:off x="12430794" y="6134090"/>
            <a:ext cx="4856411" cy="682559"/>
          </a:xfrm>
          <a:prstGeom prst="rect">
            <a:avLst/>
          </a:prstGeom>
        </p:spPr>
        <p:txBody>
          <a:bodyPr wrap="square" lIns="0" tIns="0" rIns="0" bIns="0" rtlCol="0" anchor="t">
            <a:spAutoFit/>
          </a:bodyPr>
          <a:lstStyle/>
          <a:p>
            <a:pPr algn="ctr">
              <a:lnSpc>
                <a:spcPts val="5599"/>
              </a:lnSpc>
              <a:spcBef>
                <a:spcPct val="0"/>
              </a:spcBef>
            </a:pPr>
            <a:r>
              <a:rPr lang="en-US" sz="3999">
                <a:solidFill>
                  <a:srgbClr val="000000"/>
                </a:solidFill>
                <a:latin typeface="Garamond "/>
                <a:ea typeface="Cormorant Garamond Bold Italics"/>
                <a:cs typeface="Cormorant Garamond Bold Italics"/>
                <a:sym typeface="Cormorant Garamond Bold Italics"/>
              </a:rPr>
              <a:t>Testing</a:t>
            </a:r>
          </a:p>
        </p:txBody>
      </p:sp>
      <p:pic>
        <p:nvPicPr>
          <p:cNvPr id="18" name="Graphic 17" descr="Aspiration outline">
            <a:extLst>
              <a:ext uri="{FF2B5EF4-FFF2-40B4-BE49-F238E27FC236}">
                <a16:creationId xmlns:a16="http://schemas.microsoft.com/office/drawing/2014/main" id="{76862993-FAE2-DF6D-F7A4-4057246273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12991" y="2593674"/>
            <a:ext cx="3658450" cy="3658450"/>
          </a:xfrm>
          <a:prstGeom prst="rect">
            <a:avLst/>
          </a:prstGeom>
        </p:spPr>
      </p:pic>
      <p:pic>
        <p:nvPicPr>
          <p:cNvPr id="1026" name="Picture 2" descr="Research - Free marketing icons">
            <a:extLst>
              <a:ext uri="{FF2B5EF4-FFF2-40B4-BE49-F238E27FC236}">
                <a16:creationId xmlns:a16="http://schemas.microsoft.com/office/drawing/2014/main" id="{A6959C72-668E-1998-1D17-9DFB5454BB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5845" y="2895599"/>
            <a:ext cx="3309733" cy="33097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6B9E4E3-7392-5528-B7E5-B668830E9EB3}"/>
              </a:ext>
            </a:extLst>
          </p:cNvPr>
          <p:cNvPicPr>
            <a:picLocks noChangeAspect="1"/>
          </p:cNvPicPr>
          <p:nvPr/>
        </p:nvPicPr>
        <p:blipFill>
          <a:blip r:embed="rId9"/>
          <a:stretch>
            <a:fillRect/>
          </a:stretch>
        </p:blipFill>
        <p:spPr>
          <a:xfrm>
            <a:off x="6870748" y="2021239"/>
            <a:ext cx="4230885" cy="4230885"/>
          </a:xfrm>
          <a:prstGeom prst="rect">
            <a:avLst/>
          </a:prstGeom>
        </p:spPr>
      </p:pic>
      <p:sp>
        <p:nvSpPr>
          <p:cNvPr id="5" name="Slide Number Placeholder 4">
            <a:extLst>
              <a:ext uri="{FF2B5EF4-FFF2-40B4-BE49-F238E27FC236}">
                <a16:creationId xmlns:a16="http://schemas.microsoft.com/office/drawing/2014/main" id="{F4BB60A4-7F5A-F728-CCCF-AF214314AE4A}"/>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391967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500" fill="hold"/>
                                        <p:tgtEl>
                                          <p:spTgt spid="11"/>
                                        </p:tgtEl>
                                        <p:attrNameLst>
                                          <p:attrName>style.color</p:attrName>
                                        </p:attrNameLst>
                                      </p:cBhvr>
                                      <p:to>
                                        <a:srgbClr val="0F466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flipH="1">
            <a:off x="14834753" y="-11110"/>
            <a:ext cx="3453247" cy="2079620"/>
          </a:xfrm>
          <a:custGeom>
            <a:avLst/>
            <a:gdLst/>
            <a:ahLst/>
            <a:cxnLst/>
            <a:rect l="l" t="t" r="r" b="b"/>
            <a:pathLst>
              <a:path w="3453247" h="2079620">
                <a:moveTo>
                  <a:pt x="3453247" y="0"/>
                </a:moveTo>
                <a:lnTo>
                  <a:pt x="0" y="0"/>
                </a:lnTo>
                <a:lnTo>
                  <a:pt x="0" y="2079620"/>
                </a:lnTo>
                <a:lnTo>
                  <a:pt x="3453247" y="2079620"/>
                </a:lnTo>
                <a:lnTo>
                  <a:pt x="3453247" y="0"/>
                </a:lnTo>
                <a:close/>
              </a:path>
            </a:pathLst>
          </a:custGeom>
          <a:blipFill>
            <a:blip r:embed="rId3">
              <a:extLst>
                <a:ext uri="{96DAC541-7B7A-43D3-8B79-37D633B846F1}">
                  <asvg:svgBlip xmlns:asvg="http://schemas.microsoft.com/office/drawing/2016/SVG/main" r:embed="rId4"/>
                </a:ext>
              </a:extLst>
            </a:blip>
            <a:stretch>
              <a:fillRect b="-154396"/>
            </a:stretch>
          </a:blipFill>
          <a:ln cap="sq">
            <a:noFill/>
            <a:prstDash val="solid"/>
            <a:miter/>
          </a:ln>
        </p:spPr>
        <p:txBody>
          <a:bodyPr/>
          <a:lstStyle/>
          <a:p>
            <a:endParaRPr lang="en-US"/>
          </a:p>
        </p:txBody>
      </p:sp>
      <p:sp>
        <p:nvSpPr>
          <p:cNvPr id="4" name="Freeform 4"/>
          <p:cNvSpPr/>
          <p:nvPr/>
        </p:nvSpPr>
        <p:spPr>
          <a:xfrm>
            <a:off x="1" y="9366663"/>
            <a:ext cx="990600" cy="1006288"/>
          </a:xfrm>
          <a:custGeom>
            <a:avLst/>
            <a:gdLst/>
            <a:ahLst/>
            <a:cxnLst/>
            <a:rect l="l" t="t" r="r" b="b"/>
            <a:pathLst>
              <a:path w="4696945" h="1006288">
                <a:moveTo>
                  <a:pt x="0" y="0"/>
                </a:moveTo>
                <a:lnTo>
                  <a:pt x="4696945" y="0"/>
                </a:lnTo>
                <a:lnTo>
                  <a:pt x="4696945" y="1006288"/>
                </a:lnTo>
                <a:lnTo>
                  <a:pt x="0" y="1006288"/>
                </a:lnTo>
                <a:lnTo>
                  <a:pt x="0" y="0"/>
                </a:lnTo>
                <a:close/>
              </a:path>
            </a:pathLst>
          </a:custGeom>
          <a:blipFill>
            <a:blip r:embed="rId3">
              <a:extLst>
                <a:ext uri="{96DAC541-7B7A-43D3-8B79-37D633B846F1}">
                  <asvg:svgBlip xmlns:asvg="http://schemas.microsoft.com/office/drawing/2016/SVG/main" r:embed="rId4"/>
                </a:ext>
              </a:extLst>
            </a:blip>
            <a:stretch>
              <a:fillRect t="-615090"/>
            </a:stretch>
          </a:blipFill>
          <a:ln cap="sq">
            <a:noFill/>
            <a:prstDash val="solid"/>
            <a:miter/>
          </a:ln>
        </p:spPr>
        <p:txBody>
          <a:bodyPr/>
          <a:lstStyle/>
          <a:p>
            <a:endParaRPr lang="en-US"/>
          </a:p>
        </p:txBody>
      </p:sp>
      <p:sp>
        <p:nvSpPr>
          <p:cNvPr id="6" name="TextBox 6"/>
          <p:cNvSpPr txBox="1"/>
          <p:nvPr/>
        </p:nvSpPr>
        <p:spPr>
          <a:xfrm>
            <a:off x="4409045" y="0"/>
            <a:ext cx="10425708" cy="1368459"/>
          </a:xfrm>
          <a:prstGeom prst="rect">
            <a:avLst/>
          </a:prstGeom>
        </p:spPr>
        <p:txBody>
          <a:bodyPr lIns="0" tIns="0" rIns="0" bIns="0" rtlCol="0" anchor="t">
            <a:spAutoFit/>
          </a:bodyPr>
          <a:lstStyle/>
          <a:p>
            <a:pPr algn="ctr">
              <a:lnSpc>
                <a:spcPts val="11198"/>
              </a:lnSpc>
              <a:spcBef>
                <a:spcPct val="0"/>
              </a:spcBef>
            </a:pPr>
            <a:r>
              <a:rPr lang="en-US" sz="7500" b="1" i="1">
                <a:solidFill>
                  <a:srgbClr val="0F4662"/>
                </a:solidFill>
                <a:latin typeface="Cormorant Garamond Bold Italics"/>
                <a:ea typeface="Cormorant Garamond Bold Italics"/>
                <a:cs typeface="Cormorant Garamond Bold Italics"/>
                <a:sym typeface="Cormorant Garamond Bold Italics"/>
              </a:rPr>
              <a:t>System Flow Process</a:t>
            </a:r>
          </a:p>
        </p:txBody>
      </p:sp>
      <p:graphicFrame>
        <p:nvGraphicFramePr>
          <p:cNvPr id="8" name="Diagram 7">
            <a:extLst>
              <a:ext uri="{FF2B5EF4-FFF2-40B4-BE49-F238E27FC236}">
                <a16:creationId xmlns:a16="http://schemas.microsoft.com/office/drawing/2014/main" id="{8F671A12-9716-A41C-138C-49BB573694BC}"/>
              </a:ext>
            </a:extLst>
          </p:cNvPr>
          <p:cNvGraphicFramePr/>
          <p:nvPr>
            <p:extLst>
              <p:ext uri="{D42A27DB-BD31-4B8C-83A1-F6EECF244321}">
                <p14:modId xmlns:p14="http://schemas.microsoft.com/office/powerpoint/2010/main" val="1460881580"/>
              </p:ext>
            </p:extLst>
          </p:nvPr>
        </p:nvGraphicFramePr>
        <p:xfrm>
          <a:off x="2247900" y="1562100"/>
          <a:ext cx="13792199" cy="80029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935C3122-47A0-DE9E-B495-5E65C29ACD1F}"/>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1B750ABEA08D40B7FEF60E6A94AF4B" ma:contentTypeVersion="13" ma:contentTypeDescription="Create a new document." ma:contentTypeScope="" ma:versionID="a1c3f2a34e2aeaa066bba6b05c72d42a">
  <xsd:schema xmlns:xsd="http://www.w3.org/2001/XMLSchema" xmlns:xs="http://www.w3.org/2001/XMLSchema" xmlns:p="http://schemas.microsoft.com/office/2006/metadata/properties" xmlns:ns3="ccd4b49d-9833-46c2-bd92-52aef13053bf" xmlns:ns4="41cfb767-40fa-4e47-81e9-2712984aef41" targetNamespace="http://schemas.microsoft.com/office/2006/metadata/properties" ma:root="true" ma:fieldsID="13fd4232734cc3a03aecb889914486fc" ns3:_="" ns4:_="">
    <xsd:import namespace="ccd4b49d-9833-46c2-bd92-52aef13053bf"/>
    <xsd:import namespace="41cfb767-40fa-4e47-81e9-2712984aef4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b49d-9833-46c2-bd92-52aef13053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cfb767-40fa-4e47-81e9-2712984aef4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cd4b49d-9833-46c2-bd92-52aef13053bf" xsi:nil="true"/>
  </documentManagement>
</p:properties>
</file>

<file path=customXml/itemProps1.xml><?xml version="1.0" encoding="utf-8"?>
<ds:datastoreItem xmlns:ds="http://schemas.openxmlformats.org/officeDocument/2006/customXml" ds:itemID="{BD621348-EBC1-4B52-85E5-DD61B3BBF824}">
  <ds:schemaRefs>
    <ds:schemaRef ds:uri="http://schemas.microsoft.com/sharepoint/v3/contenttype/forms"/>
  </ds:schemaRefs>
</ds:datastoreItem>
</file>

<file path=customXml/itemProps2.xml><?xml version="1.0" encoding="utf-8"?>
<ds:datastoreItem xmlns:ds="http://schemas.openxmlformats.org/officeDocument/2006/customXml" ds:itemID="{7F47A2BA-E2C0-4DF2-88CC-AD7D55300EBD}">
  <ds:schemaRefs>
    <ds:schemaRef ds:uri="41cfb767-40fa-4e47-81e9-2712984aef41"/>
    <ds:schemaRef ds:uri="ccd4b49d-9833-46c2-bd92-52aef13053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874CEEE-E804-4E4F-AD23-121FFF07B1BC}">
  <ds:schemaRefs>
    <ds:schemaRef ds:uri="41cfb767-40fa-4e47-81e9-2712984aef4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ccd4b49d-9833-46c2-bd92-52aef13053bf"/>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TotalTime>
  <Words>1373</Words>
  <Application>Microsoft Office PowerPoint</Application>
  <PresentationFormat>Custom</PresentationFormat>
  <Paragraphs>177</Paragraphs>
  <Slides>28</Slides>
  <Notes>12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Garamond </vt:lpstr>
      <vt:lpstr>Cormorant Garamond Bold Italics</vt:lpstr>
      <vt:lpstr>Aptos</vt:lpstr>
      <vt:lpstr>Cormorant Garamond Bold</vt:lpstr>
      <vt:lpstr>Quicksand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Phase B</dc:title>
  <cp:lastModifiedBy>מוסטפא שמא</cp:lastModifiedBy>
  <cp:revision>2</cp:revision>
  <dcterms:created xsi:type="dcterms:W3CDTF">2006-08-16T00:00:00Z</dcterms:created>
  <dcterms:modified xsi:type="dcterms:W3CDTF">2025-02-03T08:42:40Z</dcterms:modified>
  <dc:identifier>DAGc9juKjfk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0x010100641B750ABEA08D40B7FEF60E6A94AF4B</vt:lpwstr>
  </property>
</Properties>
</file>